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5"/>
  </p:notesMasterIdLst>
  <p:handoutMasterIdLst>
    <p:handoutMasterId r:id="rId26"/>
  </p:handoutMasterIdLst>
  <p:sldIdLst>
    <p:sldId id="282" r:id="rId2"/>
    <p:sldId id="257" r:id="rId3"/>
    <p:sldId id="258" r:id="rId4"/>
    <p:sldId id="259" r:id="rId5"/>
    <p:sldId id="260" r:id="rId6"/>
    <p:sldId id="272" r:id="rId7"/>
    <p:sldId id="273" r:id="rId8"/>
    <p:sldId id="274" r:id="rId9"/>
    <p:sldId id="276" r:id="rId10"/>
    <p:sldId id="277" r:id="rId11"/>
    <p:sldId id="278" r:id="rId12"/>
    <p:sldId id="279" r:id="rId13"/>
    <p:sldId id="275" r:id="rId14"/>
    <p:sldId id="261" r:id="rId15"/>
    <p:sldId id="262" r:id="rId16"/>
    <p:sldId id="263" r:id="rId17"/>
    <p:sldId id="264" r:id="rId18"/>
    <p:sldId id="280" r:id="rId19"/>
    <p:sldId id="269" r:id="rId20"/>
    <p:sldId id="281" r:id="rId21"/>
    <p:sldId id="283" r:id="rId22"/>
    <p:sldId id="284" r:id="rId23"/>
    <p:sldId id="285" r:id="rId24"/>
  </p:sldIdLst>
  <p:sldSz cx="9144000" cy="6858000" type="screen4x3"/>
  <p:notesSz cx="6858000" cy="9144000"/>
  <p:defaultTextStyle>
    <a:defPPr>
      <a:defRPr lang="de-DE"/>
    </a:defPPr>
    <a:lvl1pPr algn="l" rtl="0" fontAlgn="base">
      <a:spcBef>
        <a:spcPct val="0"/>
      </a:spcBef>
      <a:spcAft>
        <a:spcPct val="0"/>
      </a:spcAft>
      <a:defRPr sz="2000" kern="1200">
        <a:solidFill>
          <a:schemeClr val="tx1"/>
        </a:solidFill>
        <a:latin typeface="Tahoma" pitchFamily="34" charset="0"/>
        <a:ea typeface="+mn-ea"/>
        <a:cs typeface="Arial" charset="0"/>
      </a:defRPr>
    </a:lvl1pPr>
    <a:lvl2pPr marL="457200" algn="l" rtl="0" fontAlgn="base">
      <a:spcBef>
        <a:spcPct val="0"/>
      </a:spcBef>
      <a:spcAft>
        <a:spcPct val="0"/>
      </a:spcAft>
      <a:defRPr sz="2000" kern="1200">
        <a:solidFill>
          <a:schemeClr val="tx1"/>
        </a:solidFill>
        <a:latin typeface="Tahoma" pitchFamily="34" charset="0"/>
        <a:ea typeface="+mn-ea"/>
        <a:cs typeface="Arial" charset="0"/>
      </a:defRPr>
    </a:lvl2pPr>
    <a:lvl3pPr marL="914400" algn="l" rtl="0" fontAlgn="base">
      <a:spcBef>
        <a:spcPct val="0"/>
      </a:spcBef>
      <a:spcAft>
        <a:spcPct val="0"/>
      </a:spcAft>
      <a:defRPr sz="2000" kern="1200">
        <a:solidFill>
          <a:schemeClr val="tx1"/>
        </a:solidFill>
        <a:latin typeface="Tahoma" pitchFamily="34" charset="0"/>
        <a:ea typeface="+mn-ea"/>
        <a:cs typeface="Arial" charset="0"/>
      </a:defRPr>
    </a:lvl3pPr>
    <a:lvl4pPr marL="1371600" algn="l" rtl="0" fontAlgn="base">
      <a:spcBef>
        <a:spcPct val="0"/>
      </a:spcBef>
      <a:spcAft>
        <a:spcPct val="0"/>
      </a:spcAft>
      <a:defRPr sz="2000" kern="1200">
        <a:solidFill>
          <a:schemeClr val="tx1"/>
        </a:solidFill>
        <a:latin typeface="Tahoma" pitchFamily="34" charset="0"/>
        <a:ea typeface="+mn-ea"/>
        <a:cs typeface="Arial" charset="0"/>
      </a:defRPr>
    </a:lvl4pPr>
    <a:lvl5pPr marL="1828800" algn="l" rtl="0" fontAlgn="base">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4F0B"/>
    <a:srgbClr val="FF6600"/>
    <a:srgbClr val="9999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003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003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003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EC9C43F-ED51-4D01-9423-2CD668627ED9}" type="slidenum">
              <a:rPr lang="en-US"/>
              <a:pPr/>
              <a:t>‹Nr.›</a:t>
            </a:fld>
            <a:endParaRPr lang="en-US"/>
          </a:p>
        </p:txBody>
      </p:sp>
    </p:spTree>
    <p:extLst>
      <p:ext uri="{BB962C8B-B14F-4D97-AF65-F5344CB8AC3E}">
        <p14:creationId xmlns:p14="http://schemas.microsoft.com/office/powerpoint/2010/main" val="2279008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013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Textmasterformate durch Klicken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76D6C33-EF3B-421F-A4BD-9059B66ECC07}" type="slidenum">
              <a:rPr lang="en-US"/>
              <a:pPr/>
              <a:t>‹Nr.›</a:t>
            </a:fld>
            <a:endParaRPr lang="en-US"/>
          </a:p>
        </p:txBody>
      </p:sp>
    </p:spTree>
    <p:extLst>
      <p:ext uri="{BB962C8B-B14F-4D97-AF65-F5344CB8AC3E}">
        <p14:creationId xmlns:p14="http://schemas.microsoft.com/office/powerpoint/2010/main" val="30254994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A5BCB-93B1-4499-B766-348DB46887B4}" type="slidenum">
              <a:rPr lang="en-US"/>
              <a:pPr/>
              <a:t>2</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1A4653-E480-461D-B91F-520CF191735D}" type="slidenum">
              <a:rPr lang="en-US"/>
              <a:pPr/>
              <a:t>3</a:t>
            </a:fld>
            <a:endParaRPr lang="en-US" dirty="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40D78-1BBA-48E3-8C98-2E1874C44726}" type="slidenum">
              <a:rPr lang="en-US"/>
              <a:pPr/>
              <a:t>4</a:t>
            </a:fld>
            <a:endParaRPr 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406F1-BA16-46CB-9FD9-4C1E75D2362E}" type="slidenum">
              <a:rPr lang="en-US"/>
              <a:pPr/>
              <a:t>5</a:t>
            </a:fld>
            <a:endParaRPr lang="en-US" dirty="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2438400"/>
            <a:ext cx="9009063" cy="1052513"/>
            <a:chOff x="0" y="1536"/>
            <a:chExt cx="5675" cy="663"/>
          </a:xfrm>
        </p:grpSpPr>
        <p:grpSp>
          <p:nvGrpSpPr>
            <p:cNvPr id="97283" name="Group 3"/>
            <p:cNvGrpSpPr>
              <a:grpSpLocks/>
            </p:cNvGrpSpPr>
            <p:nvPr/>
          </p:nvGrpSpPr>
          <p:grpSpPr bwMode="auto">
            <a:xfrm>
              <a:off x="183" y="1604"/>
              <a:ext cx="448" cy="299"/>
              <a:chOff x="720" y="336"/>
              <a:chExt cx="624" cy="432"/>
            </a:xfrm>
          </p:grpSpPr>
          <p:sp>
            <p:nvSpPr>
              <p:cNvPr id="9728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972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97286" name="Group 6"/>
            <p:cNvGrpSpPr>
              <a:grpSpLocks/>
            </p:cNvGrpSpPr>
            <p:nvPr/>
          </p:nvGrpSpPr>
          <p:grpSpPr bwMode="auto">
            <a:xfrm>
              <a:off x="261" y="1870"/>
              <a:ext cx="465" cy="299"/>
              <a:chOff x="912" y="2640"/>
              <a:chExt cx="672" cy="432"/>
            </a:xfrm>
          </p:grpSpPr>
          <p:sp>
            <p:nvSpPr>
              <p:cNvPr id="9728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972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972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9729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72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97292" name="Rectangle 12"/>
          <p:cNvSpPr>
            <a:spLocks noGrp="1" noChangeArrowheads="1"/>
          </p:cNvSpPr>
          <p:nvPr>
            <p:ph type="ctrTitle"/>
          </p:nvPr>
        </p:nvSpPr>
        <p:spPr>
          <a:xfrm>
            <a:off x="990600" y="1676400"/>
            <a:ext cx="7772400" cy="1462088"/>
          </a:xfrm>
        </p:spPr>
        <p:txBody>
          <a:bodyPr/>
          <a:lstStyle>
            <a:lvl1pPr>
              <a:defRPr/>
            </a:lvl1pPr>
          </a:lstStyle>
          <a:p>
            <a:r>
              <a:rPr lang="de-DE"/>
              <a:t>Titelmasterformat durch Klicken bearbeiten</a:t>
            </a:r>
          </a:p>
        </p:txBody>
      </p:sp>
      <p:sp>
        <p:nvSpPr>
          <p:cNvPr id="972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9729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de-DE"/>
          </a:p>
        </p:txBody>
      </p:sp>
      <p:sp>
        <p:nvSpPr>
          <p:cNvPr id="9729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de-DE"/>
          </a:p>
        </p:txBody>
      </p:sp>
      <p:sp>
        <p:nvSpPr>
          <p:cNvPr id="9729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2A3A92D0-C949-49D2-ADBB-D6A1C8C4B500}"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D1F45B5A-5B4A-40F4-8C92-1F5290D13327}"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04050" y="214313"/>
            <a:ext cx="1951038" cy="5918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1150938" y="214313"/>
            <a:ext cx="5700712" cy="5918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BA0CB1FD-F68B-432F-A009-97774819B13E}"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3626420D-0923-4089-AD6A-9EB201011B44}"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DB4B242A-05EF-4CC2-9F81-7E4329E99D86}"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B104F7E0-E98F-48C0-BF3C-617132B9392E}"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B86614FB-6D5D-4A4A-8524-9E6BB32189DA}"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4E25ED26-C977-43C2-85F0-17EF6A0D0AF3}"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9CA4B4CE-708E-41EA-851F-5AA0055E6383}"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7D80B1F1-B2AB-417E-A505-4805D548DADC}"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34BB357A-B75F-4CBD-AED0-E11DB8704B83}"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962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962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962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962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962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962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9626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smtClean="0"/>
              <a:t>Titelmasterformat durch Klicken bearbeiten</a:t>
            </a:r>
          </a:p>
        </p:txBody>
      </p:sp>
      <p:sp>
        <p:nvSpPr>
          <p:cNvPr id="9626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962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de-DE"/>
          </a:p>
        </p:txBody>
      </p:sp>
      <p:sp>
        <p:nvSpPr>
          <p:cNvPr id="962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de-DE"/>
          </a:p>
        </p:txBody>
      </p:sp>
      <p:sp>
        <p:nvSpPr>
          <p:cNvPr id="962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6430695-CE33-4A89-BCA8-4BAF980FDCE5}"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60648"/>
            <a:ext cx="7793037" cy="1224136"/>
          </a:xfrm>
        </p:spPr>
        <p:txBody>
          <a:bodyPr/>
          <a:lstStyle/>
          <a:p>
            <a:r>
              <a:rPr lang="en-US" sz="3200" dirty="0" smtClean="0"/>
              <a:t> </a:t>
            </a:r>
            <a:r>
              <a:rPr lang="en-US" sz="3200" dirty="0" smtClean="0"/>
              <a:t>     The </a:t>
            </a:r>
            <a:r>
              <a:rPr lang="en-US" sz="3200" dirty="0" smtClean="0"/>
              <a:t>Role </a:t>
            </a:r>
            <a:r>
              <a:rPr lang="en-US" sz="3200" dirty="0"/>
              <a:t>of M</a:t>
            </a:r>
            <a:r>
              <a:rPr lang="en-US" sz="3200" dirty="0" smtClean="0"/>
              <a:t>oney </a:t>
            </a:r>
            <a:r>
              <a:rPr lang="en-US" sz="3200" dirty="0"/>
              <a:t>&amp; Finance  in</a:t>
            </a:r>
            <a:br>
              <a:rPr lang="en-US" sz="3200" dirty="0"/>
            </a:br>
            <a:r>
              <a:rPr lang="en-US" sz="3200" dirty="0" smtClean="0"/>
              <a:t>Development </a:t>
            </a:r>
            <a:r>
              <a:rPr lang="en-US" sz="3200" dirty="0"/>
              <a:t>and </a:t>
            </a:r>
            <a:r>
              <a:rPr lang="en-US" sz="3200" dirty="0" smtClean="0"/>
              <a:t> System of Organ</a:t>
            </a:r>
            <a:r>
              <a:rPr lang="en-US" sz="2800" dirty="0" smtClean="0"/>
              <a:t>ization!</a:t>
            </a:r>
            <a:endParaRPr lang="en-US" sz="2800" dirty="0"/>
          </a:p>
        </p:txBody>
      </p:sp>
      <p:sp>
        <p:nvSpPr>
          <p:cNvPr id="3" name="Inhaltsplatzhalter 2"/>
          <p:cNvSpPr>
            <a:spLocks noGrp="1"/>
          </p:cNvSpPr>
          <p:nvPr>
            <p:ph idx="1"/>
          </p:nvPr>
        </p:nvSpPr>
        <p:spPr/>
        <p:txBody>
          <a:bodyPr/>
          <a:lstStyle/>
          <a:p>
            <a:r>
              <a:rPr lang="en-US" sz="1800" dirty="0">
                <a:solidFill>
                  <a:srgbClr val="BD4F0B"/>
                </a:solidFill>
              </a:rPr>
              <a:t>Prior to trade and the division of labor  there has never been any</a:t>
            </a:r>
          </a:p>
          <a:p>
            <a:pPr marL="0" indent="0">
              <a:buNone/>
            </a:pPr>
            <a:r>
              <a:rPr lang="en-US" sz="1800" dirty="0" smtClean="0">
                <a:solidFill>
                  <a:srgbClr val="BD4F0B"/>
                </a:solidFill>
              </a:rPr>
              <a:t>      forms </a:t>
            </a:r>
            <a:r>
              <a:rPr lang="en-US" sz="1800" dirty="0">
                <a:solidFill>
                  <a:srgbClr val="BD4F0B"/>
                </a:solidFill>
              </a:rPr>
              <a:t>of money. </a:t>
            </a:r>
            <a:endParaRPr lang="en-US" sz="1800" dirty="0" smtClean="0">
              <a:solidFill>
                <a:srgbClr val="BD4F0B"/>
              </a:solidFill>
            </a:endParaRPr>
          </a:p>
          <a:p>
            <a:r>
              <a:rPr lang="en-US" sz="1800" dirty="0" smtClean="0">
                <a:solidFill>
                  <a:srgbClr val="BD4F0B"/>
                </a:solidFill>
              </a:rPr>
              <a:t>As </a:t>
            </a:r>
            <a:r>
              <a:rPr lang="en-US" sz="1800" dirty="0">
                <a:solidFill>
                  <a:srgbClr val="BD4F0B"/>
                </a:solidFill>
              </a:rPr>
              <a:t>such money is not the cause but the result of</a:t>
            </a:r>
          </a:p>
          <a:p>
            <a:pPr marL="0" indent="0">
              <a:buNone/>
            </a:pPr>
            <a:r>
              <a:rPr lang="en-US" sz="1800" dirty="0">
                <a:solidFill>
                  <a:srgbClr val="BD4F0B"/>
                </a:solidFill>
              </a:rPr>
              <a:t> </a:t>
            </a:r>
            <a:r>
              <a:rPr lang="en-US" sz="1800" dirty="0" smtClean="0">
                <a:solidFill>
                  <a:srgbClr val="BD4F0B"/>
                </a:solidFill>
              </a:rPr>
              <a:t>    </a:t>
            </a:r>
            <a:r>
              <a:rPr lang="en-US" sz="1800" dirty="0">
                <a:solidFill>
                  <a:srgbClr val="BD4F0B"/>
                </a:solidFill>
              </a:rPr>
              <a:t>the division of </a:t>
            </a:r>
            <a:r>
              <a:rPr lang="en-US" sz="1800" dirty="0" smtClean="0">
                <a:solidFill>
                  <a:srgbClr val="BD4F0B"/>
                </a:solidFill>
              </a:rPr>
              <a:t>labor </a:t>
            </a:r>
            <a:r>
              <a:rPr lang="en-US" sz="1800" dirty="0">
                <a:solidFill>
                  <a:srgbClr val="BD4F0B"/>
                </a:solidFill>
              </a:rPr>
              <a:t>and expanded trade activity. </a:t>
            </a:r>
          </a:p>
          <a:p>
            <a:r>
              <a:rPr lang="en-US" sz="1800" dirty="0" smtClean="0">
                <a:solidFill>
                  <a:srgbClr val="BD4F0B"/>
                </a:solidFill>
              </a:rPr>
              <a:t>The </a:t>
            </a:r>
            <a:r>
              <a:rPr lang="en-US" sz="1800" dirty="0">
                <a:solidFill>
                  <a:srgbClr val="BD4F0B"/>
                </a:solidFill>
              </a:rPr>
              <a:t>development of money is intimately associated  with the</a:t>
            </a:r>
          </a:p>
          <a:p>
            <a:pPr marL="0" indent="0">
              <a:buNone/>
            </a:pPr>
            <a:r>
              <a:rPr lang="en-US" sz="1800" dirty="0" smtClean="0">
                <a:solidFill>
                  <a:srgbClr val="BD4F0B"/>
                </a:solidFill>
              </a:rPr>
              <a:t>      development </a:t>
            </a:r>
            <a:r>
              <a:rPr lang="en-US" sz="1800" dirty="0">
                <a:solidFill>
                  <a:srgbClr val="BD4F0B"/>
                </a:solidFill>
              </a:rPr>
              <a:t>of the division of labor in any society.</a:t>
            </a:r>
          </a:p>
          <a:p>
            <a:r>
              <a:rPr lang="en-US" sz="1800" dirty="0">
                <a:solidFill>
                  <a:srgbClr val="BD4F0B"/>
                </a:solidFill>
              </a:rPr>
              <a:t>T</a:t>
            </a:r>
            <a:r>
              <a:rPr lang="en-US" sz="1800" dirty="0" smtClean="0">
                <a:solidFill>
                  <a:srgbClr val="BD4F0B"/>
                </a:solidFill>
              </a:rPr>
              <a:t>he </a:t>
            </a:r>
            <a:r>
              <a:rPr lang="en-US" sz="1800" dirty="0">
                <a:solidFill>
                  <a:srgbClr val="BD4F0B"/>
                </a:solidFill>
              </a:rPr>
              <a:t>degree of the division of labor in any society determines the </a:t>
            </a:r>
          </a:p>
          <a:p>
            <a:pPr marL="0" indent="0">
              <a:buNone/>
            </a:pPr>
            <a:r>
              <a:rPr lang="en-US" sz="1800" dirty="0" smtClean="0">
                <a:solidFill>
                  <a:srgbClr val="BD4F0B"/>
                </a:solidFill>
              </a:rPr>
              <a:t>      amount </a:t>
            </a:r>
            <a:r>
              <a:rPr lang="en-US" sz="1800" dirty="0">
                <a:solidFill>
                  <a:srgbClr val="BD4F0B"/>
                </a:solidFill>
              </a:rPr>
              <a:t>of money in circulation and its velocity.</a:t>
            </a:r>
          </a:p>
          <a:p>
            <a:r>
              <a:rPr lang="en-US" sz="1800" dirty="0" smtClean="0">
                <a:solidFill>
                  <a:srgbClr val="BD4F0B"/>
                </a:solidFill>
              </a:rPr>
              <a:t>From </a:t>
            </a:r>
            <a:r>
              <a:rPr lang="en-US" sz="1800" dirty="0">
                <a:solidFill>
                  <a:srgbClr val="BD4F0B"/>
                </a:solidFill>
              </a:rPr>
              <a:t>this perspective without a well organized social and </a:t>
            </a:r>
          </a:p>
          <a:p>
            <a:pPr marL="0" indent="0">
              <a:buNone/>
            </a:pPr>
            <a:r>
              <a:rPr lang="en-US" sz="1800" dirty="0" smtClean="0">
                <a:solidFill>
                  <a:srgbClr val="BD4F0B"/>
                </a:solidFill>
              </a:rPr>
              <a:t>     technological </a:t>
            </a:r>
            <a:r>
              <a:rPr lang="en-US" sz="1800" dirty="0">
                <a:solidFill>
                  <a:srgbClr val="BD4F0B"/>
                </a:solidFill>
              </a:rPr>
              <a:t>division of labor the full function of money cannot </a:t>
            </a:r>
            <a:r>
              <a:rPr lang="en-US" sz="1800" dirty="0" smtClean="0">
                <a:solidFill>
                  <a:srgbClr val="BD4F0B"/>
                </a:solidFill>
              </a:rPr>
              <a:t>be </a:t>
            </a:r>
          </a:p>
          <a:p>
            <a:pPr marL="0" indent="0">
              <a:buNone/>
            </a:pPr>
            <a:r>
              <a:rPr lang="en-US" sz="1800" dirty="0">
                <a:solidFill>
                  <a:srgbClr val="BD4F0B"/>
                </a:solidFill>
              </a:rPr>
              <a:t> </a:t>
            </a:r>
            <a:r>
              <a:rPr lang="en-US" sz="1800" dirty="0" smtClean="0">
                <a:solidFill>
                  <a:srgbClr val="BD4F0B"/>
                </a:solidFill>
              </a:rPr>
              <a:t>    understood</a:t>
            </a:r>
            <a:r>
              <a:rPr lang="en-US" sz="1800" dirty="0">
                <a:solidFill>
                  <a:srgbClr val="BD4F0B"/>
                </a:solidFill>
              </a:rPr>
              <a:t>. </a:t>
            </a:r>
          </a:p>
        </p:txBody>
      </p:sp>
    </p:spTree>
    <p:extLst>
      <p:ext uri="{BB962C8B-B14F-4D97-AF65-F5344CB8AC3E}">
        <p14:creationId xmlns:p14="http://schemas.microsoft.com/office/powerpoint/2010/main" val="40272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Continue…</a:t>
            </a:r>
            <a:endParaRPr lang="en-US" dirty="0"/>
          </a:p>
        </p:txBody>
      </p:sp>
      <p:sp>
        <p:nvSpPr>
          <p:cNvPr id="3" name="Inhaltsplatzhalter 2"/>
          <p:cNvSpPr>
            <a:spLocks noGrp="1"/>
          </p:cNvSpPr>
          <p:nvPr>
            <p:ph idx="1"/>
          </p:nvPr>
        </p:nvSpPr>
        <p:spPr>
          <a:xfrm>
            <a:off x="1182688" y="2017712"/>
            <a:ext cx="7772400" cy="4219599"/>
          </a:xfrm>
        </p:spPr>
        <p:txBody>
          <a:bodyPr/>
          <a:lstStyle/>
          <a:p>
            <a:r>
              <a:rPr lang="en-US" sz="1800" dirty="0">
                <a:solidFill>
                  <a:srgbClr val="FF6600"/>
                </a:solidFill>
              </a:rPr>
              <a:t>A</a:t>
            </a:r>
            <a:r>
              <a:rPr lang="en-US" sz="1800" dirty="0" smtClean="0">
                <a:solidFill>
                  <a:srgbClr val="FF6600"/>
                </a:solidFill>
              </a:rPr>
              <a:t>s </a:t>
            </a:r>
            <a:r>
              <a:rPr lang="en-US" sz="1800" dirty="0">
                <a:solidFill>
                  <a:srgbClr val="FF6600"/>
                </a:solidFill>
              </a:rPr>
              <a:t>a legal tender in any given economy it serves as means of payment.</a:t>
            </a:r>
          </a:p>
          <a:p>
            <a:r>
              <a:rPr lang="en-US" sz="1800" dirty="0">
                <a:solidFill>
                  <a:srgbClr val="FF6600"/>
                </a:solidFill>
              </a:rPr>
              <a:t>I</a:t>
            </a:r>
            <a:r>
              <a:rPr lang="en-US" sz="1800" dirty="0" smtClean="0">
                <a:solidFill>
                  <a:srgbClr val="FF6600"/>
                </a:solidFill>
              </a:rPr>
              <a:t>t </a:t>
            </a:r>
            <a:r>
              <a:rPr lang="en-US" sz="1800" dirty="0">
                <a:solidFill>
                  <a:srgbClr val="FF6600"/>
                </a:solidFill>
              </a:rPr>
              <a:t>serves as a store of value. A given tangible asset could be converted into money. In this case money could be invested on money or capital market to gain profit. </a:t>
            </a:r>
          </a:p>
          <a:p>
            <a:r>
              <a:rPr lang="en-US" sz="1800" dirty="0">
                <a:solidFill>
                  <a:srgbClr val="FF6600"/>
                </a:solidFill>
              </a:rPr>
              <a:t>F</a:t>
            </a:r>
            <a:r>
              <a:rPr lang="en-US" sz="1800" dirty="0" smtClean="0">
                <a:solidFill>
                  <a:srgbClr val="FF6600"/>
                </a:solidFill>
              </a:rPr>
              <a:t>or </a:t>
            </a:r>
            <a:r>
              <a:rPr lang="en-US" sz="1800" dirty="0">
                <a:solidFill>
                  <a:srgbClr val="FF6600"/>
                </a:solidFill>
              </a:rPr>
              <a:t>the full function of money in a capitalist economy, the system must be based on commodity production.</a:t>
            </a:r>
          </a:p>
          <a:p>
            <a:r>
              <a:rPr lang="en-US" sz="1800" dirty="0">
                <a:solidFill>
                  <a:srgbClr val="FF6600"/>
                </a:solidFill>
              </a:rPr>
              <a:t>C</a:t>
            </a:r>
            <a:r>
              <a:rPr lang="en-US" sz="1800" dirty="0" smtClean="0">
                <a:solidFill>
                  <a:srgbClr val="FF6600"/>
                </a:solidFill>
              </a:rPr>
              <a:t>ommodity </a:t>
            </a:r>
            <a:r>
              <a:rPr lang="en-US" sz="1800" dirty="0">
                <a:solidFill>
                  <a:srgbClr val="FF6600"/>
                </a:solidFill>
              </a:rPr>
              <a:t>production requires wage labor, without which capitalist production is no more conceivable. </a:t>
            </a:r>
          </a:p>
          <a:p>
            <a:r>
              <a:rPr lang="en-US" sz="1800" dirty="0">
                <a:solidFill>
                  <a:srgbClr val="FF6600"/>
                </a:solidFill>
              </a:rPr>
              <a:t>M	      C		 P	       M`</a:t>
            </a:r>
          </a:p>
          <a:p>
            <a:r>
              <a:rPr lang="en-US" sz="1800" dirty="0">
                <a:solidFill>
                  <a:srgbClr val="FF6600"/>
                </a:solidFill>
              </a:rPr>
              <a:t>T</a:t>
            </a:r>
            <a:r>
              <a:rPr lang="en-US" sz="1800" dirty="0" smtClean="0">
                <a:solidFill>
                  <a:srgbClr val="FF6600"/>
                </a:solidFill>
              </a:rPr>
              <a:t>he </a:t>
            </a:r>
            <a:r>
              <a:rPr lang="en-US" sz="1800" dirty="0">
                <a:solidFill>
                  <a:srgbClr val="FF6600"/>
                </a:solidFill>
              </a:rPr>
              <a:t>money which is advanced as wage or salary could be allocated for various purposes</a:t>
            </a:r>
            <a:r>
              <a:rPr lang="en-US" sz="1800" dirty="0" smtClean="0">
                <a:solidFill>
                  <a:srgbClr val="FF6600"/>
                </a:solidFill>
              </a:rPr>
              <a:t>. </a:t>
            </a:r>
            <a:endParaRPr lang="en-US" sz="1800" dirty="0">
              <a:solidFill>
                <a:srgbClr val="FF6600"/>
              </a:solidFill>
            </a:endParaRPr>
          </a:p>
          <a:p>
            <a:r>
              <a:rPr lang="en-US" sz="1800" dirty="0">
                <a:solidFill>
                  <a:srgbClr val="FF6600"/>
                </a:solidFill>
              </a:rPr>
              <a:t>A</a:t>
            </a:r>
            <a:r>
              <a:rPr lang="en-US" sz="1800" dirty="0" smtClean="0">
                <a:solidFill>
                  <a:srgbClr val="FF6600"/>
                </a:solidFill>
              </a:rPr>
              <a:t>fter </a:t>
            </a:r>
            <a:r>
              <a:rPr lang="en-US" sz="1800" dirty="0">
                <a:solidFill>
                  <a:srgbClr val="FF6600"/>
                </a:solidFill>
              </a:rPr>
              <a:t>tax, it can be allocated for rent payment, for buying of goods and services. What remains, could be saved in the banks.</a:t>
            </a:r>
          </a:p>
          <a:p>
            <a:endParaRPr lang="en-US" sz="1800" dirty="0">
              <a:solidFill>
                <a:srgbClr val="FF6600"/>
              </a:solidFill>
            </a:endParaRPr>
          </a:p>
        </p:txBody>
      </p:sp>
      <p:sp>
        <p:nvSpPr>
          <p:cNvPr id="4" name="Pfeil nach rechts 3"/>
          <p:cNvSpPr/>
          <p:nvPr/>
        </p:nvSpPr>
        <p:spPr>
          <a:xfrm>
            <a:off x="1907704" y="4626846"/>
            <a:ext cx="432048" cy="45719"/>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5" name="Pfeil nach rechts 4"/>
          <p:cNvSpPr/>
          <p:nvPr/>
        </p:nvSpPr>
        <p:spPr>
          <a:xfrm>
            <a:off x="2915816" y="4626847"/>
            <a:ext cx="79208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feil nach rechts 5"/>
          <p:cNvSpPr/>
          <p:nvPr/>
        </p:nvSpPr>
        <p:spPr>
          <a:xfrm>
            <a:off x="4427984" y="4626847"/>
            <a:ext cx="72008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055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7793037" cy="1057423"/>
          </a:xfrm>
        </p:spPr>
        <p:txBody>
          <a:bodyPr/>
          <a:lstStyle/>
          <a:p>
            <a:r>
              <a:rPr lang="de-DE" sz="3200" dirty="0" smtClean="0"/>
              <a:t>The </a:t>
            </a:r>
            <a:r>
              <a:rPr lang="de-DE" sz="3200" dirty="0"/>
              <a:t>R</a:t>
            </a:r>
            <a:r>
              <a:rPr lang="de-DE" sz="3200" dirty="0" smtClean="0"/>
              <a:t>ole of </a:t>
            </a:r>
            <a:r>
              <a:rPr lang="de-DE" sz="3200" dirty="0"/>
              <a:t>B</a:t>
            </a:r>
            <a:r>
              <a:rPr lang="de-DE" sz="3200" dirty="0" smtClean="0"/>
              <a:t>anks in a </a:t>
            </a:r>
            <a:r>
              <a:rPr lang="de-DE" sz="3200" dirty="0"/>
              <a:t>C</a:t>
            </a:r>
            <a:r>
              <a:rPr lang="de-DE" sz="3200" dirty="0" smtClean="0"/>
              <a:t>apitalist Economy</a:t>
            </a:r>
            <a:endParaRPr lang="en-US" sz="3200" dirty="0"/>
          </a:p>
        </p:txBody>
      </p:sp>
      <p:sp>
        <p:nvSpPr>
          <p:cNvPr id="3" name="Inhaltsplatzhalter 2"/>
          <p:cNvSpPr>
            <a:spLocks noGrp="1"/>
          </p:cNvSpPr>
          <p:nvPr>
            <p:ph idx="1"/>
          </p:nvPr>
        </p:nvSpPr>
        <p:spPr>
          <a:xfrm>
            <a:off x="1182688" y="1772816"/>
            <a:ext cx="7772400" cy="4359697"/>
          </a:xfrm>
        </p:spPr>
        <p:txBody>
          <a:bodyPr/>
          <a:lstStyle/>
          <a:p>
            <a:r>
              <a:rPr lang="en-US" sz="1800" dirty="0">
                <a:solidFill>
                  <a:srgbClr val="FF6600"/>
                </a:solidFill>
              </a:rPr>
              <a:t>T</a:t>
            </a:r>
            <a:r>
              <a:rPr lang="en-US" sz="1800" dirty="0" smtClean="0">
                <a:solidFill>
                  <a:srgbClr val="FF6600"/>
                </a:solidFill>
              </a:rPr>
              <a:t>he </a:t>
            </a:r>
            <a:r>
              <a:rPr lang="en-US" sz="1800" dirty="0">
                <a:solidFill>
                  <a:srgbClr val="FF6600"/>
                </a:solidFill>
              </a:rPr>
              <a:t>central bank issues money and regulates the amount of money in</a:t>
            </a:r>
          </a:p>
          <a:p>
            <a:pPr marL="0" indent="0">
              <a:buNone/>
            </a:pPr>
            <a:r>
              <a:rPr lang="en-US" sz="1800" dirty="0" smtClean="0">
                <a:solidFill>
                  <a:srgbClr val="FF6600"/>
                </a:solidFill>
              </a:rPr>
              <a:t>     circulation </a:t>
            </a:r>
            <a:r>
              <a:rPr lang="en-US" sz="1800" dirty="0">
                <a:solidFill>
                  <a:srgbClr val="FF6600"/>
                </a:solidFill>
              </a:rPr>
              <a:t>via interest rate and other mechanisms such as </a:t>
            </a:r>
            <a:r>
              <a:rPr lang="en-US" sz="1800" dirty="0" smtClean="0">
                <a:solidFill>
                  <a:srgbClr val="FF6600"/>
                </a:solidFill>
              </a:rPr>
              <a:t>minimum</a:t>
            </a:r>
          </a:p>
          <a:p>
            <a:pPr marL="0" indent="0">
              <a:buNone/>
            </a:pPr>
            <a:r>
              <a:rPr lang="en-US" sz="1800" dirty="0">
                <a:solidFill>
                  <a:srgbClr val="FF6600"/>
                </a:solidFill>
              </a:rPr>
              <a:t> </a:t>
            </a:r>
            <a:r>
              <a:rPr lang="en-US" sz="1800" dirty="0" smtClean="0">
                <a:solidFill>
                  <a:srgbClr val="FF6600"/>
                </a:solidFill>
              </a:rPr>
              <a:t>    reserves</a:t>
            </a:r>
            <a:r>
              <a:rPr lang="en-US" sz="1800" dirty="0">
                <a:solidFill>
                  <a:srgbClr val="FF6600"/>
                </a:solidFill>
              </a:rPr>
              <a:t>.</a:t>
            </a:r>
          </a:p>
          <a:p>
            <a:r>
              <a:rPr lang="en-US" sz="1800" dirty="0">
                <a:solidFill>
                  <a:srgbClr val="FF6600"/>
                </a:solidFill>
              </a:rPr>
              <a:t>C</a:t>
            </a:r>
            <a:r>
              <a:rPr lang="en-US" sz="1800" dirty="0" smtClean="0">
                <a:solidFill>
                  <a:srgbClr val="FF6600"/>
                </a:solidFill>
              </a:rPr>
              <a:t>ommercial </a:t>
            </a:r>
            <a:r>
              <a:rPr lang="en-US" sz="1800" dirty="0">
                <a:solidFill>
                  <a:srgbClr val="FF6600"/>
                </a:solidFill>
              </a:rPr>
              <a:t>and other private banks forward credits for investors and consumers.</a:t>
            </a:r>
          </a:p>
          <a:p>
            <a:r>
              <a:rPr lang="en-US" sz="1800" dirty="0">
                <a:solidFill>
                  <a:srgbClr val="FF6600"/>
                </a:solidFill>
              </a:rPr>
              <a:t>O</a:t>
            </a:r>
            <a:r>
              <a:rPr lang="en-US" sz="1800" dirty="0" smtClean="0">
                <a:solidFill>
                  <a:srgbClr val="FF6600"/>
                </a:solidFill>
              </a:rPr>
              <a:t>nly </a:t>
            </a:r>
            <a:r>
              <a:rPr lang="en-US" sz="1800" dirty="0">
                <a:solidFill>
                  <a:srgbClr val="FF6600"/>
                </a:solidFill>
              </a:rPr>
              <a:t>through credit creation, innovation and investment is possible.</a:t>
            </a:r>
          </a:p>
          <a:p>
            <a:r>
              <a:rPr lang="en-US" sz="1800" dirty="0">
                <a:solidFill>
                  <a:srgbClr val="FF6600"/>
                </a:solidFill>
              </a:rPr>
              <a:t>T</a:t>
            </a:r>
            <a:r>
              <a:rPr lang="en-US" sz="1800" dirty="0" smtClean="0">
                <a:solidFill>
                  <a:srgbClr val="FF6600"/>
                </a:solidFill>
              </a:rPr>
              <a:t>herefore </a:t>
            </a:r>
            <a:r>
              <a:rPr lang="en-US" sz="1800" dirty="0">
                <a:solidFill>
                  <a:srgbClr val="FF6600"/>
                </a:solidFill>
              </a:rPr>
              <a:t>credit is the engine of capitalist development.</a:t>
            </a:r>
          </a:p>
          <a:p>
            <a:r>
              <a:rPr lang="en-US" sz="1800" dirty="0">
                <a:solidFill>
                  <a:srgbClr val="FF6600"/>
                </a:solidFill>
              </a:rPr>
              <a:t>T</a:t>
            </a:r>
            <a:r>
              <a:rPr lang="en-US" sz="1800" dirty="0" smtClean="0">
                <a:solidFill>
                  <a:srgbClr val="FF6600"/>
                </a:solidFill>
              </a:rPr>
              <a:t>he </a:t>
            </a:r>
            <a:r>
              <a:rPr lang="en-US" sz="1800" dirty="0">
                <a:solidFill>
                  <a:srgbClr val="FF6600"/>
                </a:solidFill>
              </a:rPr>
              <a:t>part of the income which is saved at the banks could serve also as investment source.</a:t>
            </a:r>
          </a:p>
          <a:p>
            <a:r>
              <a:rPr lang="en-US" sz="1800" dirty="0">
                <a:solidFill>
                  <a:srgbClr val="FF6600"/>
                </a:solidFill>
              </a:rPr>
              <a:t>T</a:t>
            </a:r>
            <a:r>
              <a:rPr lang="en-US" sz="1800" dirty="0" smtClean="0">
                <a:solidFill>
                  <a:srgbClr val="FF6600"/>
                </a:solidFill>
              </a:rPr>
              <a:t>here </a:t>
            </a:r>
            <a:r>
              <a:rPr lang="en-US" sz="1800" dirty="0">
                <a:solidFill>
                  <a:srgbClr val="FF6600"/>
                </a:solidFill>
              </a:rPr>
              <a:t>are various instruments of mobilizing money which are at the hands of the public.</a:t>
            </a:r>
          </a:p>
          <a:p>
            <a:r>
              <a:rPr lang="en-US" sz="1800" dirty="0">
                <a:solidFill>
                  <a:srgbClr val="FF6600"/>
                </a:solidFill>
              </a:rPr>
              <a:t>G</a:t>
            </a:r>
            <a:r>
              <a:rPr lang="en-US" sz="1800" dirty="0" smtClean="0">
                <a:solidFill>
                  <a:srgbClr val="FF6600"/>
                </a:solidFill>
              </a:rPr>
              <a:t>overnments</a:t>
            </a:r>
            <a:r>
              <a:rPr lang="en-US" sz="1800" dirty="0">
                <a:solidFill>
                  <a:srgbClr val="FF6600"/>
                </a:solidFill>
              </a:rPr>
              <a:t>, local administrations and regional authorities issue bonds and other securities to get more money for investments.</a:t>
            </a:r>
          </a:p>
          <a:p>
            <a:r>
              <a:rPr lang="en-US" sz="1800" dirty="0">
                <a:solidFill>
                  <a:srgbClr val="FF6600"/>
                </a:solidFill>
              </a:rPr>
              <a:t>L</a:t>
            </a:r>
            <a:r>
              <a:rPr lang="en-US" sz="1800" dirty="0" smtClean="0">
                <a:solidFill>
                  <a:srgbClr val="FF6600"/>
                </a:solidFill>
              </a:rPr>
              <a:t>ikewise</a:t>
            </a:r>
            <a:r>
              <a:rPr lang="en-US" sz="1800" dirty="0">
                <a:solidFill>
                  <a:srgbClr val="FF6600"/>
                </a:solidFill>
              </a:rPr>
              <a:t>, capitalists issue securities to attract investors. In the last 20 years capitalists rely more and more on this system of investment financing.</a:t>
            </a:r>
          </a:p>
          <a:p>
            <a:endParaRPr lang="en-US" sz="1800" dirty="0"/>
          </a:p>
        </p:txBody>
      </p:sp>
    </p:spTree>
    <p:extLst>
      <p:ext uri="{BB962C8B-B14F-4D97-AF65-F5344CB8AC3E}">
        <p14:creationId xmlns:p14="http://schemas.microsoft.com/office/powerpoint/2010/main" val="42266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     The Banking System in 			         Germany </a:t>
            </a:r>
            <a:endParaRPr lang="en-US" sz="4000" dirty="0"/>
          </a:p>
        </p:txBody>
      </p:sp>
      <p:sp>
        <p:nvSpPr>
          <p:cNvPr id="3" name="Inhaltsplatzhalter 2"/>
          <p:cNvSpPr>
            <a:spLocks noGrp="1"/>
          </p:cNvSpPr>
          <p:nvPr>
            <p:ph idx="1"/>
          </p:nvPr>
        </p:nvSpPr>
        <p:spPr/>
        <p:txBody>
          <a:bodyPr/>
          <a:lstStyle/>
          <a:p>
            <a:r>
              <a:rPr lang="en-US" sz="1800" dirty="0">
                <a:solidFill>
                  <a:srgbClr val="FF6600"/>
                </a:solidFill>
              </a:rPr>
              <a:t>T</a:t>
            </a:r>
            <a:r>
              <a:rPr lang="en-US" sz="1800" dirty="0" smtClean="0">
                <a:solidFill>
                  <a:srgbClr val="FF6600"/>
                </a:solidFill>
              </a:rPr>
              <a:t>he </a:t>
            </a:r>
            <a:r>
              <a:rPr lang="en-US" sz="1800" dirty="0">
                <a:solidFill>
                  <a:srgbClr val="FF6600"/>
                </a:solidFill>
              </a:rPr>
              <a:t>German banking system is known as a universal banking system.</a:t>
            </a:r>
          </a:p>
          <a:p>
            <a:r>
              <a:rPr lang="en-US" sz="1800" dirty="0">
                <a:solidFill>
                  <a:srgbClr val="FF6600"/>
                </a:solidFill>
              </a:rPr>
              <a:t>T</a:t>
            </a:r>
            <a:r>
              <a:rPr lang="en-US" sz="1800" dirty="0" smtClean="0">
                <a:solidFill>
                  <a:srgbClr val="FF6600"/>
                </a:solidFill>
              </a:rPr>
              <a:t>here </a:t>
            </a:r>
            <a:r>
              <a:rPr lang="en-US" sz="1800" dirty="0">
                <a:solidFill>
                  <a:srgbClr val="FF6600"/>
                </a:solidFill>
              </a:rPr>
              <a:t>are three independent banking systems, private, cooperative and state owned banks.</a:t>
            </a:r>
          </a:p>
          <a:p>
            <a:r>
              <a:rPr lang="en-US" sz="1800" dirty="0">
                <a:solidFill>
                  <a:srgbClr val="FF6600"/>
                </a:solidFill>
              </a:rPr>
              <a:t>S</a:t>
            </a:r>
            <a:r>
              <a:rPr lang="en-US" sz="1800" dirty="0" smtClean="0">
                <a:solidFill>
                  <a:srgbClr val="FF6600"/>
                </a:solidFill>
              </a:rPr>
              <a:t>tate </a:t>
            </a:r>
            <a:r>
              <a:rPr lang="en-US" sz="1800" dirty="0">
                <a:solidFill>
                  <a:srgbClr val="FF6600"/>
                </a:solidFill>
              </a:rPr>
              <a:t>owned banks play decisive role in giving long term credits for medium and small size industries at low interest rate with a longer period of maturity.</a:t>
            </a:r>
          </a:p>
          <a:p>
            <a:r>
              <a:rPr lang="en-US" sz="1800" dirty="0">
                <a:solidFill>
                  <a:srgbClr val="FF6600"/>
                </a:solidFill>
              </a:rPr>
              <a:t>B</a:t>
            </a:r>
            <a:r>
              <a:rPr lang="en-US" sz="1800" dirty="0" smtClean="0">
                <a:solidFill>
                  <a:srgbClr val="FF6600"/>
                </a:solidFill>
              </a:rPr>
              <a:t>esides </a:t>
            </a:r>
            <a:r>
              <a:rPr lang="en-US" sz="1800" dirty="0">
                <a:solidFill>
                  <a:srgbClr val="FF6600"/>
                </a:solidFill>
              </a:rPr>
              <a:t>this governments in all capitalist countries are major investors in many areas, like infrastructure, schools, hospitals, water supplies, electricity and other public facilities.</a:t>
            </a:r>
          </a:p>
          <a:p>
            <a:r>
              <a:rPr lang="en-US" sz="1800" dirty="0">
                <a:solidFill>
                  <a:srgbClr val="FF6600"/>
                </a:solidFill>
              </a:rPr>
              <a:t>T</a:t>
            </a:r>
            <a:r>
              <a:rPr lang="en-US" sz="1800" dirty="0" smtClean="0">
                <a:solidFill>
                  <a:srgbClr val="FF6600"/>
                </a:solidFill>
              </a:rPr>
              <a:t>he </a:t>
            </a:r>
            <a:r>
              <a:rPr lang="en-US" sz="1800" dirty="0">
                <a:solidFill>
                  <a:srgbClr val="FF6600"/>
                </a:solidFill>
              </a:rPr>
              <a:t>wide tax base enables them to finance major investment activities. </a:t>
            </a:r>
          </a:p>
          <a:p>
            <a:r>
              <a:rPr lang="en-US" sz="1800" dirty="0">
                <a:solidFill>
                  <a:srgbClr val="FF6600"/>
                </a:solidFill>
              </a:rPr>
              <a:t>I</a:t>
            </a:r>
            <a:r>
              <a:rPr lang="en-US" sz="1800" dirty="0" smtClean="0">
                <a:solidFill>
                  <a:srgbClr val="FF6600"/>
                </a:solidFill>
              </a:rPr>
              <a:t>n </a:t>
            </a:r>
            <a:r>
              <a:rPr lang="en-US" sz="1800" dirty="0">
                <a:solidFill>
                  <a:srgbClr val="FF6600"/>
                </a:solidFill>
              </a:rPr>
              <a:t>this case the system relies on deep financial </a:t>
            </a:r>
            <a:r>
              <a:rPr lang="en-US" sz="1800" dirty="0" smtClean="0">
                <a:solidFill>
                  <a:srgbClr val="FF6600"/>
                </a:solidFill>
              </a:rPr>
              <a:t>structures; </a:t>
            </a:r>
            <a:r>
              <a:rPr lang="en-US" sz="1800" dirty="0">
                <a:solidFill>
                  <a:srgbClr val="FF6600"/>
                </a:solidFill>
              </a:rPr>
              <a:t>and this deep financial system facilitates the valorization of capital on a higher scale.</a:t>
            </a:r>
          </a:p>
          <a:p>
            <a:endParaRPr lang="en-US" sz="1800" dirty="0"/>
          </a:p>
        </p:txBody>
      </p:sp>
    </p:spTree>
    <p:extLst>
      <p:ext uri="{BB962C8B-B14F-4D97-AF65-F5344CB8AC3E}">
        <p14:creationId xmlns:p14="http://schemas.microsoft.com/office/powerpoint/2010/main" val="363801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r>
              <a:rPr lang="de-DE" dirty="0" smtClean="0"/>
              <a:t>  </a:t>
            </a:r>
            <a:r>
              <a:rPr lang="de-DE" sz="3200" dirty="0" smtClean="0"/>
              <a:t>Money and Capitalist Accumulation</a:t>
            </a:r>
            <a:br>
              <a:rPr lang="de-DE" sz="3200" dirty="0" smtClean="0"/>
            </a:br>
            <a:r>
              <a:rPr lang="de-DE" sz="3200" dirty="0"/>
              <a:t> </a:t>
            </a:r>
            <a:r>
              <a:rPr lang="de-DE" sz="3200" dirty="0" smtClean="0"/>
              <a:t>             </a:t>
            </a:r>
            <a:endParaRPr lang="en-US" sz="3200" dirty="0"/>
          </a:p>
        </p:txBody>
      </p:sp>
      <p:pic>
        <p:nvPicPr>
          <p:cNvPr id="1228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844824"/>
            <a:ext cx="7128792" cy="4939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026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187450" y="260350"/>
            <a:ext cx="7793038" cy="1462088"/>
          </a:xfrm>
        </p:spPr>
        <p:txBody>
          <a:bodyPr/>
          <a:lstStyle/>
          <a:p>
            <a:r>
              <a:rPr lang="en-US" sz="3600" dirty="0" smtClean="0"/>
              <a:t>  Money</a:t>
            </a:r>
            <a:r>
              <a:rPr lang="en-US" sz="3600" dirty="0"/>
              <a:t>, subsistence production and </a:t>
            </a:r>
            <a:r>
              <a:rPr lang="en-US" sz="3600" dirty="0" smtClean="0"/>
              <a:t/>
            </a:r>
            <a:br>
              <a:rPr lang="en-US" sz="3600" dirty="0" smtClean="0"/>
            </a:br>
            <a:r>
              <a:rPr lang="en-US" sz="3600" dirty="0" smtClean="0"/>
              <a:t>         plantation </a:t>
            </a:r>
            <a:r>
              <a:rPr lang="en-US" sz="3600" dirty="0"/>
              <a:t>economy</a:t>
            </a:r>
          </a:p>
        </p:txBody>
      </p:sp>
      <p:sp>
        <p:nvSpPr>
          <p:cNvPr id="109571" name="Rectangle 3"/>
          <p:cNvSpPr>
            <a:spLocks noGrp="1" noChangeArrowheads="1"/>
          </p:cNvSpPr>
          <p:nvPr>
            <p:ph type="body" idx="1"/>
          </p:nvPr>
        </p:nvSpPr>
        <p:spPr/>
        <p:txBody>
          <a:bodyPr/>
          <a:lstStyle/>
          <a:p>
            <a:pPr>
              <a:lnSpc>
                <a:spcPct val="90000"/>
              </a:lnSpc>
            </a:pPr>
            <a:r>
              <a:rPr lang="en-US" sz="2000" dirty="0">
                <a:solidFill>
                  <a:srgbClr val="BD4F0B"/>
                </a:solidFill>
              </a:rPr>
              <a:t>L</a:t>
            </a:r>
            <a:r>
              <a:rPr lang="en-US" sz="2000" dirty="0" smtClean="0">
                <a:solidFill>
                  <a:srgbClr val="BD4F0B"/>
                </a:solidFill>
              </a:rPr>
              <a:t>ike </a:t>
            </a:r>
            <a:r>
              <a:rPr lang="en-US" sz="2000" dirty="0">
                <a:solidFill>
                  <a:srgbClr val="BD4F0B"/>
                </a:solidFill>
              </a:rPr>
              <a:t>in other social formations, many African societies had used various forms of money.</a:t>
            </a:r>
          </a:p>
          <a:p>
            <a:pPr>
              <a:lnSpc>
                <a:spcPct val="90000"/>
              </a:lnSpc>
            </a:pPr>
            <a:r>
              <a:rPr lang="en-US" sz="2000" dirty="0">
                <a:solidFill>
                  <a:srgbClr val="BD4F0B"/>
                </a:solidFill>
              </a:rPr>
              <a:t>F</a:t>
            </a:r>
            <a:r>
              <a:rPr lang="en-US" sz="2000" dirty="0" smtClean="0">
                <a:solidFill>
                  <a:srgbClr val="BD4F0B"/>
                </a:solidFill>
              </a:rPr>
              <a:t>or </a:t>
            </a:r>
            <a:r>
              <a:rPr lang="en-US" sz="2000" dirty="0">
                <a:solidFill>
                  <a:srgbClr val="BD4F0B"/>
                </a:solidFill>
              </a:rPr>
              <a:t>example during the Axumite (Kingdom) period in Ethiopia there </a:t>
            </a:r>
            <a:r>
              <a:rPr lang="en-US" sz="2000" dirty="0" smtClean="0">
                <a:solidFill>
                  <a:srgbClr val="BD4F0B"/>
                </a:solidFill>
              </a:rPr>
              <a:t>was </a:t>
            </a:r>
            <a:r>
              <a:rPr lang="en-US" sz="2000" dirty="0">
                <a:solidFill>
                  <a:srgbClr val="BD4F0B"/>
                </a:solidFill>
              </a:rPr>
              <a:t>coined money.</a:t>
            </a:r>
          </a:p>
          <a:p>
            <a:pPr>
              <a:lnSpc>
                <a:spcPct val="90000"/>
              </a:lnSpc>
            </a:pPr>
            <a:r>
              <a:rPr lang="en-US" sz="2000" dirty="0">
                <a:solidFill>
                  <a:srgbClr val="BD4F0B"/>
                </a:solidFill>
              </a:rPr>
              <a:t>B</a:t>
            </a:r>
            <a:r>
              <a:rPr lang="en-US" sz="2000" dirty="0" smtClean="0">
                <a:solidFill>
                  <a:srgbClr val="BD4F0B"/>
                </a:solidFill>
              </a:rPr>
              <a:t>ecause </a:t>
            </a:r>
            <a:r>
              <a:rPr lang="en-US" sz="2000" dirty="0">
                <a:solidFill>
                  <a:srgbClr val="BD4F0B"/>
                </a:solidFill>
              </a:rPr>
              <a:t>of the low degree of the internal division of labor and the narrow market structure the role of money was restricted. </a:t>
            </a:r>
          </a:p>
          <a:p>
            <a:pPr>
              <a:lnSpc>
                <a:spcPct val="90000"/>
              </a:lnSpc>
            </a:pPr>
            <a:r>
              <a:rPr lang="en-US" sz="2000" dirty="0">
                <a:solidFill>
                  <a:srgbClr val="BD4F0B"/>
                </a:solidFill>
              </a:rPr>
              <a:t>I</a:t>
            </a:r>
            <a:r>
              <a:rPr lang="en-US" sz="2000" dirty="0" smtClean="0">
                <a:solidFill>
                  <a:srgbClr val="BD4F0B"/>
                </a:solidFill>
              </a:rPr>
              <a:t>n </a:t>
            </a:r>
            <a:r>
              <a:rPr lang="en-US" sz="2000" dirty="0">
                <a:solidFill>
                  <a:srgbClr val="BD4F0B"/>
                </a:solidFill>
              </a:rPr>
              <a:t>other African </a:t>
            </a:r>
            <a:r>
              <a:rPr lang="en-US" sz="2000" dirty="0" smtClean="0">
                <a:solidFill>
                  <a:srgbClr val="BD4F0B"/>
                </a:solidFill>
              </a:rPr>
              <a:t>societies too, </a:t>
            </a:r>
            <a:r>
              <a:rPr lang="en-US" sz="2000" dirty="0">
                <a:solidFill>
                  <a:srgbClr val="BD4F0B"/>
                </a:solidFill>
              </a:rPr>
              <a:t>where aristocratic structures could control the societies, tributes in kinds and corve labor were the major sources of financing the administration structures.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3600" dirty="0" smtClean="0"/>
              <a:t>      Continue…</a:t>
            </a:r>
            <a:endParaRPr lang="en-US" sz="3600" dirty="0"/>
          </a:p>
        </p:txBody>
      </p:sp>
      <p:sp>
        <p:nvSpPr>
          <p:cNvPr id="110595" name="Rectangle 3"/>
          <p:cNvSpPr>
            <a:spLocks noGrp="1" noChangeArrowheads="1"/>
          </p:cNvSpPr>
          <p:nvPr>
            <p:ph type="body" idx="1"/>
          </p:nvPr>
        </p:nvSpPr>
        <p:spPr/>
        <p:txBody>
          <a:bodyPr/>
          <a:lstStyle/>
          <a:p>
            <a:r>
              <a:rPr lang="en-US" sz="2000" dirty="0">
                <a:solidFill>
                  <a:srgbClr val="BD4F0B"/>
                </a:solidFill>
              </a:rPr>
              <a:t>T</a:t>
            </a:r>
            <a:r>
              <a:rPr lang="en-US" sz="2000" dirty="0" smtClean="0">
                <a:solidFill>
                  <a:srgbClr val="BD4F0B"/>
                </a:solidFill>
              </a:rPr>
              <a:t>he </a:t>
            </a:r>
            <a:r>
              <a:rPr lang="en-US" sz="2000" dirty="0">
                <a:solidFill>
                  <a:srgbClr val="BD4F0B"/>
                </a:solidFill>
              </a:rPr>
              <a:t>development of the division of labor &amp; the expansion of market structures in many African countries, in some parts of Nigeria, Ghana and Mali and the Sudan, must be interrupted</a:t>
            </a:r>
          </a:p>
          <a:p>
            <a:pPr>
              <a:buFont typeface="Wingdings" pitchFamily="2" charset="2"/>
              <a:buNone/>
            </a:pPr>
            <a:r>
              <a:rPr lang="en-US" sz="2000" dirty="0">
                <a:solidFill>
                  <a:srgbClr val="BD4F0B"/>
                </a:solidFill>
              </a:rPr>
              <a:t>    due to European expansion after the 15th century.</a:t>
            </a:r>
          </a:p>
          <a:p>
            <a:r>
              <a:rPr lang="en-US" sz="2000" dirty="0">
                <a:solidFill>
                  <a:srgbClr val="BD4F0B"/>
                </a:solidFill>
              </a:rPr>
              <a:t>I</a:t>
            </a:r>
            <a:r>
              <a:rPr lang="en-US" sz="2000" dirty="0" smtClean="0">
                <a:solidFill>
                  <a:srgbClr val="BD4F0B"/>
                </a:solidFill>
              </a:rPr>
              <a:t>nevitably </a:t>
            </a:r>
            <a:r>
              <a:rPr lang="en-US" sz="2000" dirty="0">
                <a:solidFill>
                  <a:srgbClr val="BD4F0B"/>
                </a:solidFill>
              </a:rPr>
              <a:t>the interruption of the social organization and the division of labor had disrupted also the development of money.</a:t>
            </a:r>
          </a:p>
          <a:p>
            <a:r>
              <a:rPr lang="en-US" sz="2000" dirty="0">
                <a:solidFill>
                  <a:srgbClr val="BD4F0B"/>
                </a:solidFill>
              </a:rPr>
              <a:t>D</a:t>
            </a:r>
            <a:r>
              <a:rPr lang="en-US" sz="2000" dirty="0" smtClean="0">
                <a:solidFill>
                  <a:srgbClr val="BD4F0B"/>
                </a:solidFill>
              </a:rPr>
              <a:t>uring </a:t>
            </a:r>
            <a:r>
              <a:rPr lang="en-US" sz="2000" dirty="0">
                <a:solidFill>
                  <a:srgbClr val="BD4F0B"/>
                </a:solidFill>
              </a:rPr>
              <a:t>the colonial time subsistence farmers were pushed more and more into plantation economy which in turn had totally stopped the development of money. </a:t>
            </a:r>
          </a:p>
          <a:p>
            <a:r>
              <a:rPr lang="en-US" sz="2000" dirty="0">
                <a:solidFill>
                  <a:srgbClr val="BD4F0B"/>
                </a:solidFill>
              </a:rPr>
              <a:t>A</a:t>
            </a:r>
            <a:r>
              <a:rPr lang="en-US" sz="2000" dirty="0" smtClean="0">
                <a:solidFill>
                  <a:srgbClr val="BD4F0B"/>
                </a:solidFill>
              </a:rPr>
              <a:t>s </a:t>
            </a:r>
            <a:r>
              <a:rPr lang="en-US" sz="2000" dirty="0">
                <a:solidFill>
                  <a:srgbClr val="BD4F0B"/>
                </a:solidFill>
              </a:rPr>
              <a:t>more and more resources had been controlled by the colonial administration, it was practically difficult to organize an economy based on money.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116013" y="188913"/>
            <a:ext cx="7793037" cy="1462087"/>
          </a:xfrm>
        </p:spPr>
        <p:txBody>
          <a:bodyPr/>
          <a:lstStyle/>
          <a:p>
            <a:r>
              <a:rPr lang="en-US" sz="3600" dirty="0" smtClean="0"/>
              <a:t>        Continue…</a:t>
            </a:r>
            <a:endParaRPr lang="en-US" sz="3600" dirty="0"/>
          </a:p>
        </p:txBody>
      </p:sp>
      <p:sp>
        <p:nvSpPr>
          <p:cNvPr id="111619" name="Rectangle 3"/>
          <p:cNvSpPr>
            <a:spLocks noGrp="1" noChangeArrowheads="1"/>
          </p:cNvSpPr>
          <p:nvPr>
            <p:ph type="body" idx="1"/>
          </p:nvPr>
        </p:nvSpPr>
        <p:spPr/>
        <p:txBody>
          <a:bodyPr/>
          <a:lstStyle/>
          <a:p>
            <a:pPr>
              <a:lnSpc>
                <a:spcPct val="80000"/>
              </a:lnSpc>
            </a:pPr>
            <a:r>
              <a:rPr lang="en-US" sz="2000" dirty="0">
                <a:solidFill>
                  <a:srgbClr val="BD4F0B"/>
                </a:solidFill>
              </a:rPr>
              <a:t>D</a:t>
            </a:r>
            <a:r>
              <a:rPr lang="en-US" sz="2000" dirty="0" smtClean="0">
                <a:solidFill>
                  <a:srgbClr val="BD4F0B"/>
                </a:solidFill>
              </a:rPr>
              <a:t>uring </a:t>
            </a:r>
            <a:r>
              <a:rPr lang="en-US" sz="2000" dirty="0">
                <a:solidFill>
                  <a:srgbClr val="BD4F0B"/>
                </a:solidFill>
              </a:rPr>
              <a:t>the colonial period, the role of money was restricted to finance export and import activities which were detached from the internal market.</a:t>
            </a:r>
          </a:p>
          <a:p>
            <a:pPr>
              <a:lnSpc>
                <a:spcPct val="80000"/>
              </a:lnSpc>
            </a:pPr>
            <a:r>
              <a:rPr lang="en-US" sz="2000" dirty="0">
                <a:solidFill>
                  <a:srgbClr val="BD4F0B"/>
                </a:solidFill>
              </a:rPr>
              <a:t>A</a:t>
            </a:r>
            <a:r>
              <a:rPr lang="en-US" sz="2000" dirty="0" smtClean="0">
                <a:solidFill>
                  <a:srgbClr val="BD4F0B"/>
                </a:solidFill>
              </a:rPr>
              <a:t>s </a:t>
            </a:r>
            <a:r>
              <a:rPr lang="en-US" sz="2000" dirty="0">
                <a:solidFill>
                  <a:srgbClr val="BD4F0B"/>
                </a:solidFill>
              </a:rPr>
              <a:t>internal trade was completely interrupted, the relationship between the internal division of labor and external trade was non existent.  </a:t>
            </a:r>
          </a:p>
          <a:p>
            <a:pPr>
              <a:lnSpc>
                <a:spcPct val="80000"/>
              </a:lnSpc>
            </a:pPr>
            <a:r>
              <a:rPr lang="en-US" sz="2000" dirty="0">
                <a:solidFill>
                  <a:srgbClr val="BD4F0B"/>
                </a:solidFill>
              </a:rPr>
              <a:t>T</a:t>
            </a:r>
            <a:r>
              <a:rPr lang="en-US" sz="2000" dirty="0" smtClean="0">
                <a:solidFill>
                  <a:srgbClr val="BD4F0B"/>
                </a:solidFill>
              </a:rPr>
              <a:t>he </a:t>
            </a:r>
            <a:r>
              <a:rPr lang="en-US" sz="2000" dirty="0">
                <a:solidFill>
                  <a:srgbClr val="BD4F0B"/>
                </a:solidFill>
              </a:rPr>
              <a:t>outward nature of the economy and the extraction of raw materials for European industries had cut the basis of internal accumulation based on deep financial structures.</a:t>
            </a:r>
          </a:p>
          <a:p>
            <a:pPr>
              <a:lnSpc>
                <a:spcPct val="80000"/>
              </a:lnSpc>
            </a:pPr>
            <a:r>
              <a:rPr lang="en-US" sz="2000" dirty="0" smtClean="0">
                <a:solidFill>
                  <a:srgbClr val="BD4F0B"/>
                </a:solidFill>
              </a:rPr>
              <a:t>Likewise </a:t>
            </a:r>
            <a:r>
              <a:rPr lang="en-US" sz="2000" dirty="0">
                <a:solidFill>
                  <a:srgbClr val="BD4F0B"/>
                </a:solidFill>
              </a:rPr>
              <a:t>the money supply, and the attachment of the colonial currencies to the banking systems of various European countries had limited the supply of money in the colonies.</a:t>
            </a:r>
          </a:p>
          <a:p>
            <a:pPr>
              <a:lnSpc>
                <a:spcPct val="80000"/>
              </a:lnSpc>
            </a:pPr>
            <a:r>
              <a:rPr lang="en-US" sz="2000" dirty="0">
                <a:solidFill>
                  <a:srgbClr val="BD4F0B"/>
                </a:solidFill>
              </a:rPr>
              <a:t>A</a:t>
            </a:r>
            <a:r>
              <a:rPr lang="en-US" sz="2000" dirty="0" smtClean="0">
                <a:solidFill>
                  <a:srgbClr val="BD4F0B"/>
                </a:solidFill>
              </a:rPr>
              <a:t>s </a:t>
            </a:r>
            <a:r>
              <a:rPr lang="en-US" sz="2000" dirty="0">
                <a:solidFill>
                  <a:srgbClr val="BD4F0B"/>
                </a:solidFill>
              </a:rPr>
              <a:t>the velocity of money was determined by the existing social division of labor and the colonial system, the expansion of capitalism or market economic structure was not possible. </a:t>
            </a:r>
          </a:p>
          <a:p>
            <a:pPr>
              <a:lnSpc>
                <a:spcPct val="80000"/>
              </a:lnSpc>
              <a:buFont typeface="Wingdings" pitchFamily="2" charset="2"/>
              <a:buNone/>
            </a:pPr>
            <a:endParaRPr lang="en-US" sz="2000" dirty="0">
              <a:solidFill>
                <a:srgbClr val="BD4F0B"/>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3600" dirty="0" smtClean="0"/>
              <a:t>        Continue…</a:t>
            </a:r>
            <a:endParaRPr lang="en-US" sz="3600" dirty="0"/>
          </a:p>
        </p:txBody>
      </p:sp>
      <p:sp>
        <p:nvSpPr>
          <p:cNvPr id="112643" name="Rectangle 3"/>
          <p:cNvSpPr>
            <a:spLocks noGrp="1" noChangeArrowheads="1"/>
          </p:cNvSpPr>
          <p:nvPr>
            <p:ph type="body" idx="1"/>
          </p:nvPr>
        </p:nvSpPr>
        <p:spPr/>
        <p:txBody>
          <a:bodyPr/>
          <a:lstStyle/>
          <a:p>
            <a:pPr>
              <a:lnSpc>
                <a:spcPct val="80000"/>
              </a:lnSpc>
            </a:pPr>
            <a:r>
              <a:rPr lang="en-US" sz="2000" dirty="0">
                <a:solidFill>
                  <a:srgbClr val="BD4F0B"/>
                </a:solidFill>
              </a:rPr>
              <a:t>I</a:t>
            </a:r>
            <a:r>
              <a:rPr lang="en-US" sz="2000" dirty="0" smtClean="0">
                <a:solidFill>
                  <a:srgbClr val="BD4F0B"/>
                </a:solidFill>
              </a:rPr>
              <a:t>n </a:t>
            </a:r>
            <a:r>
              <a:rPr lang="en-US" sz="2000" dirty="0">
                <a:solidFill>
                  <a:srgbClr val="BD4F0B"/>
                </a:solidFill>
              </a:rPr>
              <a:t>the British colonies, the money in circulation was backed either by Gold or Sterling.</a:t>
            </a:r>
          </a:p>
          <a:p>
            <a:pPr>
              <a:lnSpc>
                <a:spcPct val="80000"/>
              </a:lnSpc>
            </a:pPr>
            <a:r>
              <a:rPr lang="en-US" sz="2000" dirty="0">
                <a:solidFill>
                  <a:srgbClr val="BD4F0B"/>
                </a:solidFill>
              </a:rPr>
              <a:t>T</a:t>
            </a:r>
            <a:r>
              <a:rPr lang="en-US" sz="2000" dirty="0" smtClean="0">
                <a:solidFill>
                  <a:srgbClr val="BD4F0B"/>
                </a:solidFill>
              </a:rPr>
              <a:t>he </a:t>
            </a:r>
            <a:r>
              <a:rPr lang="en-US" sz="2000" dirty="0">
                <a:solidFill>
                  <a:srgbClr val="BD4F0B"/>
                </a:solidFill>
              </a:rPr>
              <a:t>local currency no longer constitutes a different currency from the dominant one: it is the latter that really circulates, though under a different name. </a:t>
            </a:r>
          </a:p>
          <a:p>
            <a:pPr>
              <a:lnSpc>
                <a:spcPct val="80000"/>
              </a:lnSpc>
            </a:pPr>
            <a:r>
              <a:rPr lang="en-US" sz="2000" dirty="0">
                <a:solidFill>
                  <a:srgbClr val="BD4F0B"/>
                </a:solidFill>
              </a:rPr>
              <a:t>T</a:t>
            </a:r>
            <a:r>
              <a:rPr lang="en-US" sz="2000" dirty="0" smtClean="0">
                <a:solidFill>
                  <a:srgbClr val="BD4F0B"/>
                </a:solidFill>
              </a:rPr>
              <a:t>he </a:t>
            </a:r>
            <a:r>
              <a:rPr lang="en-US" sz="2000" dirty="0">
                <a:solidFill>
                  <a:srgbClr val="BD4F0B"/>
                </a:solidFill>
              </a:rPr>
              <a:t>British currency board was authorized  as the backbone of regulating the money supply, by holding reserves and invests in short term bonds( British Treasury Bonds).</a:t>
            </a:r>
          </a:p>
          <a:p>
            <a:pPr>
              <a:lnSpc>
                <a:spcPct val="80000"/>
              </a:lnSpc>
            </a:pPr>
            <a:r>
              <a:rPr lang="en-US" sz="2000" dirty="0">
                <a:solidFill>
                  <a:srgbClr val="BD4F0B"/>
                </a:solidFill>
              </a:rPr>
              <a:t>T</a:t>
            </a:r>
            <a:r>
              <a:rPr lang="en-US" sz="2000" dirty="0" smtClean="0">
                <a:solidFill>
                  <a:srgbClr val="BD4F0B"/>
                </a:solidFill>
              </a:rPr>
              <a:t>he </a:t>
            </a:r>
            <a:r>
              <a:rPr lang="en-US" sz="2000" dirty="0">
                <a:solidFill>
                  <a:srgbClr val="BD4F0B"/>
                </a:solidFill>
              </a:rPr>
              <a:t>function of money and banking system in French colonies, though it seems that it is autonomous, in actual fact it was a creation of the French colonial administration. </a:t>
            </a:r>
          </a:p>
          <a:p>
            <a:pPr>
              <a:lnSpc>
                <a:spcPct val="80000"/>
              </a:lnSpc>
            </a:pPr>
            <a:r>
              <a:rPr lang="en-US" sz="2000" dirty="0">
                <a:solidFill>
                  <a:srgbClr val="BD4F0B"/>
                </a:solidFill>
              </a:rPr>
              <a:t>T</a:t>
            </a:r>
            <a:r>
              <a:rPr lang="en-US" sz="2000" dirty="0" smtClean="0">
                <a:solidFill>
                  <a:srgbClr val="BD4F0B"/>
                </a:solidFill>
              </a:rPr>
              <a:t>he </a:t>
            </a:r>
            <a:r>
              <a:rPr lang="en-US" sz="2000" dirty="0">
                <a:solidFill>
                  <a:srgbClr val="BD4F0B"/>
                </a:solidFill>
              </a:rPr>
              <a:t>Bank of France alone that ultimately controls the Banking systems </a:t>
            </a:r>
            <a:r>
              <a:rPr lang="en-US" sz="2000" dirty="0" smtClean="0">
                <a:solidFill>
                  <a:srgbClr val="BD4F0B"/>
                </a:solidFill>
              </a:rPr>
              <a:t>which  </a:t>
            </a:r>
            <a:r>
              <a:rPr lang="en-US" sz="2000" dirty="0">
                <a:solidFill>
                  <a:srgbClr val="BD4F0B"/>
                </a:solidFill>
              </a:rPr>
              <a:t>advances  credit to commercial banks, at home and in the colonies.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   </a:t>
            </a:r>
            <a:r>
              <a:rPr lang="de-DE" sz="2800" dirty="0" smtClean="0"/>
              <a:t>The Case of Frankophone countries-</a:t>
            </a:r>
            <a:br>
              <a:rPr lang="de-DE" sz="2800" dirty="0" smtClean="0"/>
            </a:br>
            <a:r>
              <a:rPr lang="de-DE" sz="2800" dirty="0"/>
              <a:t> </a:t>
            </a:r>
            <a:r>
              <a:rPr lang="de-DE" sz="2800" dirty="0" smtClean="0"/>
              <a:t>        A controlled </a:t>
            </a:r>
            <a:r>
              <a:rPr lang="de-DE" sz="2800" dirty="0"/>
              <a:t>M</a:t>
            </a:r>
            <a:r>
              <a:rPr lang="de-DE" sz="2800" dirty="0" smtClean="0"/>
              <a:t>onetary </a:t>
            </a:r>
            <a:r>
              <a:rPr lang="de-DE" sz="2800" dirty="0"/>
              <a:t>S</a:t>
            </a:r>
            <a:r>
              <a:rPr lang="de-DE" sz="2800" dirty="0" smtClean="0"/>
              <a:t>ystem </a:t>
            </a:r>
            <a:endParaRPr lang="en-US" sz="2800" dirty="0"/>
          </a:p>
        </p:txBody>
      </p:sp>
      <p:sp>
        <p:nvSpPr>
          <p:cNvPr id="3" name="Inhaltsplatzhalter 2"/>
          <p:cNvSpPr>
            <a:spLocks noGrp="1"/>
          </p:cNvSpPr>
          <p:nvPr>
            <p:ph idx="1"/>
          </p:nvPr>
        </p:nvSpPr>
        <p:spPr>
          <a:xfrm>
            <a:off x="1187624" y="1844824"/>
            <a:ext cx="7920880" cy="4752528"/>
          </a:xfrm>
        </p:spPr>
        <p:txBody>
          <a:bodyPr/>
          <a:lstStyle/>
          <a:p>
            <a:pPr>
              <a:buFont typeface="Wingdings" pitchFamily="2" charset="2"/>
              <a:buChar char="q"/>
            </a:pPr>
            <a:r>
              <a:rPr lang="en-US" sz="1600" dirty="0">
                <a:solidFill>
                  <a:srgbClr val="BD4F0B"/>
                </a:solidFill>
              </a:rPr>
              <a:t>In 1945 Charles De </a:t>
            </a:r>
            <a:r>
              <a:rPr lang="en-US" sz="1600" dirty="0" err="1">
                <a:solidFill>
                  <a:srgbClr val="BD4F0B"/>
                </a:solidFill>
              </a:rPr>
              <a:t>Gaule</a:t>
            </a:r>
            <a:r>
              <a:rPr lang="en-US" sz="1600" dirty="0">
                <a:solidFill>
                  <a:srgbClr val="BD4F0B"/>
                </a:solidFill>
              </a:rPr>
              <a:t> by creating the CFA, the common currency system of 14 countries, controls the economy of these once colonized  </a:t>
            </a:r>
            <a:r>
              <a:rPr lang="en-US" sz="1600" dirty="0" smtClean="0">
                <a:solidFill>
                  <a:srgbClr val="BD4F0B"/>
                </a:solidFill>
              </a:rPr>
              <a:t>countries</a:t>
            </a:r>
            <a:r>
              <a:rPr lang="en-US" sz="1600" dirty="0">
                <a:solidFill>
                  <a:srgbClr val="BD4F0B"/>
                </a:solidFill>
              </a:rPr>
              <a:t>.</a:t>
            </a:r>
          </a:p>
          <a:p>
            <a:pPr>
              <a:buFont typeface="Wingdings" pitchFamily="2" charset="2"/>
              <a:buChar char="q"/>
            </a:pPr>
            <a:r>
              <a:rPr lang="en-US" sz="1600" dirty="0">
                <a:solidFill>
                  <a:srgbClr val="BD4F0B"/>
                </a:solidFill>
              </a:rPr>
              <a:t>The current predicament is an off shot of colonial arrangement.</a:t>
            </a:r>
          </a:p>
          <a:p>
            <a:pPr>
              <a:buFont typeface="Wingdings" pitchFamily="2" charset="2"/>
              <a:buChar char="q"/>
            </a:pPr>
            <a:r>
              <a:rPr lang="en-US" sz="1600" dirty="0">
                <a:solidFill>
                  <a:srgbClr val="BD4F0B"/>
                </a:solidFill>
              </a:rPr>
              <a:t>That means these now so-called independent countries have no any right in controlling their foreign reserves. 65% of the foreign reserves have to be stored in French treasure. 20 % of the reserves have to cover financial liabilities.</a:t>
            </a:r>
          </a:p>
          <a:p>
            <a:pPr>
              <a:buFont typeface="Wingdings" pitchFamily="2" charset="2"/>
              <a:buChar char="q"/>
            </a:pPr>
            <a:r>
              <a:rPr lang="en-US" sz="1600" dirty="0">
                <a:solidFill>
                  <a:srgbClr val="BD4F0B"/>
                </a:solidFill>
              </a:rPr>
              <a:t>At the same time these African countries are not allowed to know how much currency reserves they have.</a:t>
            </a:r>
          </a:p>
          <a:p>
            <a:pPr>
              <a:buFont typeface="Wingdings" pitchFamily="2" charset="2"/>
              <a:buChar char="q"/>
            </a:pPr>
            <a:r>
              <a:rPr lang="en-US" sz="1600" dirty="0">
                <a:solidFill>
                  <a:srgbClr val="BD4F0B"/>
                </a:solidFill>
              </a:rPr>
              <a:t>After the introduction of the Euro, still the CFA is pegged to the Euro.</a:t>
            </a:r>
          </a:p>
          <a:p>
            <a:pPr>
              <a:buFont typeface="Wingdings" pitchFamily="2" charset="2"/>
              <a:buChar char="q"/>
            </a:pPr>
            <a:r>
              <a:rPr lang="en-US" sz="1600" dirty="0">
                <a:solidFill>
                  <a:srgbClr val="BD4F0B"/>
                </a:solidFill>
              </a:rPr>
              <a:t>That means when the GDP of France grows, and the Euro appreciates to the Dollar, likewise the CFA also appreciates.</a:t>
            </a:r>
          </a:p>
          <a:p>
            <a:pPr>
              <a:buFont typeface="Wingdings" pitchFamily="2" charset="2"/>
              <a:buChar char="q"/>
            </a:pPr>
            <a:r>
              <a:rPr lang="en-US" sz="1600" dirty="0">
                <a:solidFill>
                  <a:srgbClr val="BD4F0B"/>
                </a:solidFill>
              </a:rPr>
              <a:t>When the CFA is appreciated, the commodities of these countries will be expensive.</a:t>
            </a:r>
          </a:p>
          <a:p>
            <a:pPr>
              <a:buFont typeface="Wingdings" pitchFamily="2" charset="2"/>
              <a:buChar char="q"/>
            </a:pPr>
            <a:r>
              <a:rPr lang="en-US" sz="1600" dirty="0">
                <a:solidFill>
                  <a:srgbClr val="BD4F0B"/>
                </a:solidFill>
              </a:rPr>
              <a:t>Since the central banks of these countries are not independent, they  cannot manipulate their economy through monetary </a:t>
            </a:r>
            <a:r>
              <a:rPr lang="en-US" sz="1600" dirty="0" smtClean="0">
                <a:solidFill>
                  <a:srgbClr val="BD4F0B"/>
                </a:solidFill>
              </a:rPr>
              <a:t>policies. Likewise they cannot </a:t>
            </a:r>
          </a:p>
          <a:p>
            <a:pPr marL="0" indent="0">
              <a:buNone/>
            </a:pPr>
            <a:r>
              <a:rPr lang="de-DE" sz="1600" dirty="0">
                <a:solidFill>
                  <a:srgbClr val="BD4F0B"/>
                </a:solidFill>
              </a:rPr>
              <a:t> </a:t>
            </a:r>
            <a:r>
              <a:rPr lang="de-DE" sz="1600" dirty="0" smtClean="0">
                <a:solidFill>
                  <a:srgbClr val="BD4F0B"/>
                </a:solidFill>
              </a:rPr>
              <a:t>    allocate credit for internal investors as they want. </a:t>
            </a:r>
            <a:endParaRPr lang="en-US" sz="1600" dirty="0">
              <a:solidFill>
                <a:srgbClr val="BD4F0B"/>
              </a:solidFill>
            </a:endParaRPr>
          </a:p>
          <a:p>
            <a:pPr>
              <a:buFont typeface="Wingdings" pitchFamily="2" charset="2"/>
              <a:buChar char="q"/>
            </a:pPr>
            <a:endParaRPr lang="de-DE" sz="1600" dirty="0" smtClean="0">
              <a:solidFill>
                <a:srgbClr val="BD4F0B"/>
              </a:solidFill>
            </a:endParaRPr>
          </a:p>
        </p:txBody>
      </p:sp>
    </p:spTree>
    <p:extLst>
      <p:ext uri="{BB962C8B-B14F-4D97-AF65-F5344CB8AC3E}">
        <p14:creationId xmlns:p14="http://schemas.microsoft.com/office/powerpoint/2010/main" val="20971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3600" dirty="0" smtClean="0"/>
              <a:t>    The </a:t>
            </a:r>
            <a:r>
              <a:rPr lang="en-US" sz="3600" dirty="0"/>
              <a:t>R</a:t>
            </a:r>
            <a:r>
              <a:rPr lang="en-US" sz="3600" dirty="0" smtClean="0"/>
              <a:t>ole </a:t>
            </a:r>
            <a:r>
              <a:rPr lang="en-US" sz="3600" dirty="0"/>
              <a:t>of </a:t>
            </a:r>
            <a:r>
              <a:rPr lang="en-US" sz="3600" dirty="0" smtClean="0"/>
              <a:t>Money </a:t>
            </a:r>
            <a:r>
              <a:rPr lang="en-US" sz="3600" dirty="0"/>
              <a:t>in Africa</a:t>
            </a:r>
          </a:p>
        </p:txBody>
      </p:sp>
      <p:sp>
        <p:nvSpPr>
          <p:cNvPr id="117763" name="Rectangle 3"/>
          <p:cNvSpPr>
            <a:spLocks noGrp="1" noChangeArrowheads="1"/>
          </p:cNvSpPr>
          <p:nvPr>
            <p:ph type="body" idx="1"/>
          </p:nvPr>
        </p:nvSpPr>
        <p:spPr/>
        <p:txBody>
          <a:bodyPr/>
          <a:lstStyle/>
          <a:p>
            <a:pPr>
              <a:lnSpc>
                <a:spcPct val="90000"/>
              </a:lnSpc>
            </a:pPr>
            <a:r>
              <a:rPr lang="en-US" sz="1800" dirty="0">
                <a:solidFill>
                  <a:srgbClr val="BD4F0B"/>
                </a:solidFill>
              </a:rPr>
              <a:t>T</a:t>
            </a:r>
            <a:r>
              <a:rPr lang="en-US" sz="1800" dirty="0" smtClean="0">
                <a:solidFill>
                  <a:srgbClr val="BD4F0B"/>
                </a:solidFill>
              </a:rPr>
              <a:t>he </a:t>
            </a:r>
            <a:r>
              <a:rPr lang="en-US" sz="1800" dirty="0">
                <a:solidFill>
                  <a:srgbClr val="BD4F0B"/>
                </a:solidFill>
              </a:rPr>
              <a:t>role of money in many African countries is a reflection of the development of the entire economy.</a:t>
            </a:r>
          </a:p>
          <a:p>
            <a:pPr>
              <a:lnSpc>
                <a:spcPct val="90000"/>
              </a:lnSpc>
            </a:pPr>
            <a:r>
              <a:rPr lang="en-US" sz="1800" dirty="0">
                <a:solidFill>
                  <a:srgbClr val="BD4F0B"/>
                </a:solidFill>
              </a:rPr>
              <a:t>M</a:t>
            </a:r>
            <a:r>
              <a:rPr lang="en-US" sz="1800" dirty="0" smtClean="0">
                <a:solidFill>
                  <a:srgbClr val="BD4F0B"/>
                </a:solidFill>
              </a:rPr>
              <a:t>any </a:t>
            </a:r>
            <a:r>
              <a:rPr lang="en-US" sz="1800" dirty="0">
                <a:solidFill>
                  <a:srgbClr val="BD4F0B"/>
                </a:solidFill>
              </a:rPr>
              <a:t>African countries are still far away from a generalized commodity production.</a:t>
            </a:r>
          </a:p>
          <a:p>
            <a:pPr>
              <a:lnSpc>
                <a:spcPct val="90000"/>
              </a:lnSpc>
            </a:pPr>
            <a:r>
              <a:rPr lang="en-US" sz="1800" dirty="0">
                <a:solidFill>
                  <a:srgbClr val="BD4F0B"/>
                </a:solidFill>
              </a:rPr>
              <a:t>T</a:t>
            </a:r>
            <a:r>
              <a:rPr lang="en-US" sz="1800" dirty="0" smtClean="0">
                <a:solidFill>
                  <a:srgbClr val="BD4F0B"/>
                </a:solidFill>
              </a:rPr>
              <a:t>he </a:t>
            </a:r>
            <a:r>
              <a:rPr lang="en-US" sz="1800" dirty="0">
                <a:solidFill>
                  <a:srgbClr val="BD4F0B"/>
                </a:solidFill>
              </a:rPr>
              <a:t>fact that many forms of production activities which are not connected with the banking systems are existing, and still many people are not wage earners, this situation hampers the development of a pure money economy.</a:t>
            </a:r>
          </a:p>
          <a:p>
            <a:pPr>
              <a:lnSpc>
                <a:spcPct val="90000"/>
              </a:lnSpc>
            </a:pPr>
            <a:r>
              <a:rPr lang="en-US" sz="1800" dirty="0">
                <a:solidFill>
                  <a:srgbClr val="BD4F0B"/>
                </a:solidFill>
              </a:rPr>
              <a:t>D</a:t>
            </a:r>
            <a:r>
              <a:rPr lang="en-US" sz="1800" dirty="0" smtClean="0">
                <a:solidFill>
                  <a:srgbClr val="BD4F0B"/>
                </a:solidFill>
              </a:rPr>
              <a:t>ue </a:t>
            </a:r>
            <a:r>
              <a:rPr lang="en-US" sz="1800" dirty="0">
                <a:solidFill>
                  <a:srgbClr val="BD4F0B"/>
                </a:solidFill>
              </a:rPr>
              <a:t>to the dominance of subsistence economy, and because of low wages that are wide spread, money transfer through </a:t>
            </a:r>
            <a:r>
              <a:rPr lang="en-US" sz="1800" dirty="0" smtClean="0">
                <a:solidFill>
                  <a:srgbClr val="BD4F0B"/>
                </a:solidFill>
              </a:rPr>
              <a:t>the banking </a:t>
            </a:r>
            <a:r>
              <a:rPr lang="en-US" sz="1800" dirty="0">
                <a:solidFill>
                  <a:srgbClr val="BD4F0B"/>
                </a:solidFill>
              </a:rPr>
              <a:t>systems is in its rudimentary stages.</a:t>
            </a:r>
          </a:p>
          <a:p>
            <a:pPr>
              <a:lnSpc>
                <a:spcPct val="90000"/>
              </a:lnSpc>
            </a:pPr>
            <a:r>
              <a:rPr lang="en-US" sz="1800" dirty="0">
                <a:solidFill>
                  <a:srgbClr val="BD4F0B"/>
                </a:solidFill>
              </a:rPr>
              <a:t>W</a:t>
            </a:r>
            <a:r>
              <a:rPr lang="en-US" sz="1800" dirty="0" smtClean="0">
                <a:solidFill>
                  <a:srgbClr val="BD4F0B"/>
                </a:solidFill>
              </a:rPr>
              <a:t>hen </a:t>
            </a:r>
            <a:r>
              <a:rPr lang="en-US" sz="1800" dirty="0">
                <a:solidFill>
                  <a:srgbClr val="BD4F0B"/>
                </a:solidFill>
              </a:rPr>
              <a:t>banks are abele to mobilize sufficient funds they are in a position to give credits.  Banks in many African countries lack these kinds of instruments which we see in all developed capitalist states.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50938" y="214313"/>
            <a:ext cx="7793037" cy="1054447"/>
          </a:xfrm>
        </p:spPr>
        <p:txBody>
          <a:bodyPr/>
          <a:lstStyle/>
          <a:p>
            <a:r>
              <a:rPr lang="en-US" sz="3600" dirty="0"/>
              <a:t>Historical </a:t>
            </a:r>
            <a:r>
              <a:rPr lang="en-US" sz="3600" dirty="0" smtClean="0"/>
              <a:t>Development </a:t>
            </a:r>
            <a:r>
              <a:rPr lang="en-US" sz="3600" dirty="0"/>
              <a:t>of </a:t>
            </a:r>
            <a:r>
              <a:rPr lang="en-US" sz="3600" dirty="0" smtClean="0"/>
              <a:t>Money</a:t>
            </a:r>
            <a:endParaRPr lang="en-US" sz="3600" dirty="0"/>
          </a:p>
        </p:txBody>
      </p:sp>
      <p:sp>
        <p:nvSpPr>
          <p:cNvPr id="98307" name="Rectangle 3"/>
          <p:cNvSpPr>
            <a:spLocks noGrp="1" noChangeArrowheads="1"/>
          </p:cNvSpPr>
          <p:nvPr>
            <p:ph type="body" idx="1"/>
          </p:nvPr>
        </p:nvSpPr>
        <p:spPr/>
        <p:txBody>
          <a:bodyPr/>
          <a:lstStyle/>
          <a:p>
            <a:r>
              <a:rPr lang="en-US" sz="2000" dirty="0">
                <a:solidFill>
                  <a:srgbClr val="BD4F0B"/>
                </a:solidFill>
              </a:rPr>
              <a:t>T</a:t>
            </a:r>
            <a:r>
              <a:rPr lang="en-US" sz="2000" dirty="0" smtClean="0">
                <a:solidFill>
                  <a:srgbClr val="BD4F0B"/>
                </a:solidFill>
              </a:rPr>
              <a:t>here </a:t>
            </a:r>
            <a:r>
              <a:rPr lang="en-US" sz="2000" dirty="0">
                <a:solidFill>
                  <a:srgbClr val="BD4F0B"/>
                </a:solidFill>
              </a:rPr>
              <a:t>have been various forms of money in every society.</a:t>
            </a:r>
          </a:p>
          <a:p>
            <a:r>
              <a:rPr lang="en-US" sz="2000" dirty="0">
                <a:solidFill>
                  <a:srgbClr val="BD4F0B"/>
                </a:solidFill>
              </a:rPr>
              <a:t>H</a:t>
            </a:r>
            <a:r>
              <a:rPr lang="en-US" sz="2000" dirty="0" smtClean="0">
                <a:solidFill>
                  <a:srgbClr val="BD4F0B"/>
                </a:solidFill>
              </a:rPr>
              <a:t>istorically </a:t>
            </a:r>
            <a:r>
              <a:rPr lang="en-US" sz="2000" dirty="0">
                <a:solidFill>
                  <a:srgbClr val="BD4F0B"/>
                </a:solidFill>
              </a:rPr>
              <a:t>all money forms had more or else commodity character.</a:t>
            </a:r>
          </a:p>
          <a:p>
            <a:r>
              <a:rPr lang="en-US" sz="2000" dirty="0">
                <a:solidFill>
                  <a:srgbClr val="BD4F0B"/>
                </a:solidFill>
              </a:rPr>
              <a:t>S</a:t>
            </a:r>
            <a:r>
              <a:rPr lang="en-US" sz="2000" dirty="0" smtClean="0">
                <a:solidFill>
                  <a:srgbClr val="BD4F0B"/>
                </a:solidFill>
              </a:rPr>
              <a:t>ome </a:t>
            </a:r>
            <a:r>
              <a:rPr lang="en-US" sz="2000" dirty="0">
                <a:solidFill>
                  <a:srgbClr val="BD4F0B"/>
                </a:solidFill>
              </a:rPr>
              <a:t>of them were natural products.</a:t>
            </a:r>
          </a:p>
          <a:p>
            <a:r>
              <a:rPr lang="en-US" sz="2000" dirty="0">
                <a:solidFill>
                  <a:srgbClr val="BD4F0B"/>
                </a:solidFill>
              </a:rPr>
              <a:t>F</a:t>
            </a:r>
            <a:r>
              <a:rPr lang="en-US" sz="2000" dirty="0" smtClean="0">
                <a:solidFill>
                  <a:srgbClr val="BD4F0B"/>
                </a:solidFill>
              </a:rPr>
              <a:t>or </a:t>
            </a:r>
            <a:r>
              <a:rPr lang="en-US" sz="2000" dirty="0">
                <a:solidFill>
                  <a:srgbClr val="BD4F0B"/>
                </a:solidFill>
              </a:rPr>
              <a:t>example cow was used as money in order to acquire other products.</a:t>
            </a:r>
          </a:p>
          <a:p>
            <a:r>
              <a:rPr lang="en-US" sz="2000" dirty="0">
                <a:solidFill>
                  <a:srgbClr val="BD4F0B"/>
                </a:solidFill>
              </a:rPr>
              <a:t>C</a:t>
            </a:r>
            <a:r>
              <a:rPr lang="en-US" sz="2000" dirty="0" smtClean="0">
                <a:solidFill>
                  <a:srgbClr val="BD4F0B"/>
                </a:solidFill>
              </a:rPr>
              <a:t>ertain </a:t>
            </a:r>
            <a:r>
              <a:rPr lang="en-US" sz="2000" dirty="0">
                <a:solidFill>
                  <a:srgbClr val="BD4F0B"/>
                </a:solidFill>
              </a:rPr>
              <a:t>types of clothes, salt bar, iron bar and ivory have been used as various types of money in order to facilitate the movements of goods.</a:t>
            </a:r>
          </a:p>
          <a:p>
            <a:endParaRPr lang="en-US" sz="2000" dirty="0">
              <a:solidFill>
                <a:srgbClr val="BD4F0B"/>
              </a:solidFill>
            </a:endParaRPr>
          </a:p>
          <a:p>
            <a:endParaRPr lang="en-US" sz="2000" dirty="0">
              <a:solidFill>
                <a:srgbClr val="BD4F0B"/>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14313"/>
            <a:ext cx="7828359" cy="1270471"/>
          </a:xfrm>
        </p:spPr>
        <p:txBody>
          <a:bodyPr/>
          <a:lstStyle/>
          <a:p>
            <a:r>
              <a:rPr lang="de-DE" sz="4000" dirty="0" smtClean="0"/>
              <a:t>              Solution </a:t>
            </a:r>
            <a:endParaRPr lang="en-US" sz="4000" dirty="0"/>
          </a:p>
        </p:txBody>
      </p:sp>
      <p:sp>
        <p:nvSpPr>
          <p:cNvPr id="3" name="Inhaltsplatzhalter 2"/>
          <p:cNvSpPr>
            <a:spLocks noGrp="1"/>
          </p:cNvSpPr>
          <p:nvPr>
            <p:ph idx="1"/>
          </p:nvPr>
        </p:nvSpPr>
        <p:spPr>
          <a:xfrm>
            <a:off x="611560" y="1916832"/>
            <a:ext cx="8343528" cy="4579639"/>
          </a:xfrm>
        </p:spPr>
        <p:txBody>
          <a:bodyPr/>
          <a:lstStyle/>
          <a:p>
            <a:pPr>
              <a:buFont typeface="Wingdings" pitchFamily="2" charset="2"/>
              <a:buChar char="q"/>
            </a:pPr>
            <a:r>
              <a:rPr lang="en-US" sz="1600" dirty="0">
                <a:solidFill>
                  <a:srgbClr val="BD4F0B"/>
                </a:solidFill>
              </a:rPr>
              <a:t>African countries must control their economies.</a:t>
            </a:r>
          </a:p>
          <a:p>
            <a:pPr>
              <a:buFont typeface="Wingdings" pitchFamily="2" charset="2"/>
              <a:buChar char="q"/>
            </a:pPr>
            <a:r>
              <a:rPr lang="en-US" sz="1600" dirty="0">
                <a:solidFill>
                  <a:srgbClr val="BD4F0B"/>
                </a:solidFill>
              </a:rPr>
              <a:t>They have to reorganize their economies so that money could play a significant role in financing investments</a:t>
            </a:r>
          </a:p>
          <a:p>
            <a:pPr>
              <a:buFont typeface="Wingdings" pitchFamily="2" charset="2"/>
              <a:buChar char="q"/>
            </a:pPr>
            <a:r>
              <a:rPr lang="en-US" sz="1600" dirty="0">
                <a:solidFill>
                  <a:srgbClr val="BD4F0B"/>
                </a:solidFill>
              </a:rPr>
              <a:t>For that the banking system must be reorganized to fulfill the internal demand</a:t>
            </a:r>
          </a:p>
          <a:p>
            <a:pPr>
              <a:buFont typeface="Wingdings" pitchFamily="2" charset="2"/>
              <a:buChar char="q"/>
            </a:pPr>
            <a:r>
              <a:rPr lang="en-US" sz="1600" dirty="0">
                <a:solidFill>
                  <a:srgbClr val="BD4F0B"/>
                </a:solidFill>
              </a:rPr>
              <a:t>Governments must create a unique banking system which facilitates </a:t>
            </a:r>
            <a:r>
              <a:rPr lang="en-US" sz="1600" dirty="0" smtClean="0">
                <a:solidFill>
                  <a:srgbClr val="BD4F0B"/>
                </a:solidFill>
              </a:rPr>
              <a:t>credit </a:t>
            </a:r>
            <a:r>
              <a:rPr lang="en-US" sz="1600" dirty="0">
                <a:solidFill>
                  <a:srgbClr val="BD4F0B"/>
                </a:solidFill>
              </a:rPr>
              <a:t>for medium and small size industries.</a:t>
            </a:r>
          </a:p>
          <a:p>
            <a:pPr>
              <a:buFont typeface="Wingdings" pitchFamily="2" charset="2"/>
              <a:buChar char="q"/>
            </a:pPr>
            <a:r>
              <a:rPr lang="en-US" sz="1600" dirty="0">
                <a:solidFill>
                  <a:srgbClr val="BD4F0B"/>
                </a:solidFill>
              </a:rPr>
              <a:t>They have also to organize a</a:t>
            </a:r>
            <a:r>
              <a:rPr lang="en-US" sz="1600" dirty="0" smtClean="0">
                <a:solidFill>
                  <a:srgbClr val="BD4F0B"/>
                </a:solidFill>
              </a:rPr>
              <a:t> </a:t>
            </a:r>
            <a:r>
              <a:rPr lang="en-US" sz="1600" dirty="0">
                <a:solidFill>
                  <a:srgbClr val="BD4F0B"/>
                </a:solidFill>
              </a:rPr>
              <a:t>banking system which finances big projects like infrastructure, housing, dams and other big projects.</a:t>
            </a:r>
          </a:p>
          <a:p>
            <a:pPr>
              <a:buFont typeface="Wingdings" pitchFamily="2" charset="2"/>
              <a:buChar char="q"/>
            </a:pPr>
            <a:r>
              <a:rPr lang="en-US" sz="1600" dirty="0">
                <a:solidFill>
                  <a:srgbClr val="BD4F0B"/>
                </a:solidFill>
              </a:rPr>
              <a:t>African governments should issue securities and bonds to collect the money from the people. Through this they </a:t>
            </a:r>
            <a:r>
              <a:rPr lang="en-US" sz="1600" dirty="0" smtClean="0">
                <a:solidFill>
                  <a:srgbClr val="BD4F0B"/>
                </a:solidFill>
              </a:rPr>
              <a:t>could </a:t>
            </a:r>
            <a:r>
              <a:rPr lang="en-US" sz="1600" dirty="0">
                <a:solidFill>
                  <a:srgbClr val="BD4F0B"/>
                </a:solidFill>
              </a:rPr>
              <a:t>convert money to capital.</a:t>
            </a:r>
          </a:p>
          <a:p>
            <a:pPr>
              <a:buFont typeface="Wingdings" pitchFamily="2" charset="2"/>
              <a:buChar char="q"/>
            </a:pPr>
            <a:r>
              <a:rPr lang="en-US" sz="1600" dirty="0">
                <a:solidFill>
                  <a:srgbClr val="BD4F0B"/>
                </a:solidFill>
              </a:rPr>
              <a:t>The central bank must control foreign currencies, and must give only for productive investments. At least for a certain period, say for </a:t>
            </a:r>
            <a:r>
              <a:rPr lang="en-US" sz="1600" dirty="0" smtClean="0">
                <a:solidFill>
                  <a:srgbClr val="BD4F0B"/>
                </a:solidFill>
              </a:rPr>
              <a:t>20-30 </a:t>
            </a:r>
            <a:r>
              <a:rPr lang="en-US" sz="1600" dirty="0">
                <a:solidFill>
                  <a:srgbClr val="BD4F0B"/>
                </a:solidFill>
              </a:rPr>
              <a:t>years the importation of luxury goods must be </a:t>
            </a:r>
            <a:r>
              <a:rPr lang="en-US" sz="1600" dirty="0" smtClean="0">
                <a:solidFill>
                  <a:srgbClr val="BD4F0B"/>
                </a:solidFill>
              </a:rPr>
              <a:t>taxed heavily. Only for the importation of machines, spare parts, and other necessary goods central banks allocate foreign currencies.</a:t>
            </a:r>
            <a:endParaRPr lang="en-US" sz="1600" dirty="0">
              <a:solidFill>
                <a:srgbClr val="BD4F0B"/>
              </a:solidFill>
            </a:endParaRPr>
          </a:p>
          <a:p>
            <a:pPr>
              <a:buFont typeface="Wingdings" pitchFamily="2" charset="2"/>
              <a:buChar char="q"/>
            </a:pPr>
            <a:r>
              <a:rPr lang="en-US" sz="1600" dirty="0">
                <a:solidFill>
                  <a:srgbClr val="BD4F0B"/>
                </a:solidFill>
              </a:rPr>
              <a:t>In order to gain foreign currencies, they must diversify their </a:t>
            </a:r>
            <a:r>
              <a:rPr lang="en-US" sz="1600" dirty="0" smtClean="0">
                <a:solidFill>
                  <a:srgbClr val="BD4F0B"/>
                </a:solidFill>
              </a:rPr>
              <a:t>economies</a:t>
            </a:r>
          </a:p>
          <a:p>
            <a:pPr>
              <a:buFont typeface="Wingdings" pitchFamily="2" charset="2"/>
              <a:buChar char="q"/>
            </a:pPr>
            <a:r>
              <a:rPr lang="de-DE" sz="1600" dirty="0" smtClean="0">
                <a:solidFill>
                  <a:srgbClr val="BD4F0B"/>
                </a:solidFill>
              </a:rPr>
              <a:t>If African countries want real development, they have to reject the policies of the IMF,</a:t>
            </a:r>
          </a:p>
          <a:p>
            <a:pPr marL="0" indent="0">
              <a:buNone/>
            </a:pPr>
            <a:r>
              <a:rPr lang="de-DE" sz="1600" dirty="0">
                <a:solidFill>
                  <a:srgbClr val="BD4F0B"/>
                </a:solidFill>
              </a:rPr>
              <a:t> </a:t>
            </a:r>
            <a:r>
              <a:rPr lang="de-DE" sz="1600" dirty="0" smtClean="0">
                <a:solidFill>
                  <a:srgbClr val="BD4F0B"/>
                </a:solidFill>
              </a:rPr>
              <a:t>    the World Bank, and the so-</a:t>
            </a:r>
            <a:r>
              <a:rPr lang="de-DE" sz="1600" dirty="0" err="1" smtClean="0">
                <a:solidFill>
                  <a:srgbClr val="BD4F0B"/>
                </a:solidFill>
              </a:rPr>
              <a:t>called</a:t>
            </a:r>
            <a:r>
              <a:rPr lang="de-DE" sz="1600" dirty="0" smtClean="0">
                <a:solidFill>
                  <a:srgbClr val="BD4F0B"/>
                </a:solidFill>
              </a:rPr>
              <a:t> international community</a:t>
            </a:r>
            <a:r>
              <a:rPr lang="de-DE" sz="1600" dirty="0" smtClean="0"/>
              <a:t>.</a:t>
            </a:r>
            <a:endParaRPr lang="en-US" sz="1600" dirty="0"/>
          </a:p>
          <a:p>
            <a:pPr>
              <a:buFont typeface="Wingdings" pitchFamily="2" charset="2"/>
              <a:buChar char="q"/>
            </a:pPr>
            <a:endParaRPr lang="en-US" sz="1800" dirty="0"/>
          </a:p>
        </p:txBody>
      </p:sp>
    </p:spTree>
    <p:extLst>
      <p:ext uri="{BB962C8B-B14F-4D97-AF65-F5344CB8AC3E}">
        <p14:creationId xmlns:p14="http://schemas.microsoft.com/office/powerpoint/2010/main" val="424694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r>
              <a:rPr lang="de-DE" sz="3600" dirty="0" smtClean="0"/>
              <a:t>Re-Organizing the Banking </a:t>
            </a:r>
            <a:br>
              <a:rPr lang="de-DE" sz="3600" dirty="0" smtClean="0"/>
            </a:br>
            <a:r>
              <a:rPr lang="de-DE" sz="3600" dirty="0"/>
              <a:t> </a:t>
            </a:r>
            <a:r>
              <a:rPr lang="de-DE" sz="3600" dirty="0" smtClean="0"/>
              <a:t>              Sector</a:t>
            </a:r>
            <a:endParaRPr lang="en-US" sz="3600" dirty="0"/>
          </a:p>
        </p:txBody>
      </p:sp>
      <p:sp>
        <p:nvSpPr>
          <p:cNvPr id="3" name="Inhaltsplatzhalter 2"/>
          <p:cNvSpPr>
            <a:spLocks noGrp="1"/>
          </p:cNvSpPr>
          <p:nvPr>
            <p:ph idx="1"/>
          </p:nvPr>
        </p:nvSpPr>
        <p:spPr>
          <a:xfrm>
            <a:off x="1115616" y="1844824"/>
            <a:ext cx="7839472" cy="4680520"/>
          </a:xfrm>
        </p:spPr>
        <p:txBody>
          <a:bodyPr/>
          <a:lstStyle/>
          <a:p>
            <a:pPr>
              <a:buClr>
                <a:schemeClr val="tx2"/>
              </a:buClr>
              <a:buFont typeface="Wingdings" pitchFamily="2" charset="2"/>
              <a:buChar char="q"/>
            </a:pPr>
            <a:r>
              <a:rPr lang="en-US" sz="1600" dirty="0" smtClean="0">
                <a:solidFill>
                  <a:srgbClr val="BD4F0B"/>
                </a:solidFill>
              </a:rPr>
              <a:t>It </a:t>
            </a:r>
            <a:r>
              <a:rPr lang="en-US" sz="1600" dirty="0">
                <a:solidFill>
                  <a:srgbClr val="BD4F0B"/>
                </a:solidFill>
              </a:rPr>
              <a:t>is widely believed that Banks play major or active role in financing development</a:t>
            </a:r>
          </a:p>
          <a:p>
            <a:pPr>
              <a:buClr>
                <a:schemeClr val="tx2"/>
              </a:buClr>
              <a:buFont typeface="Wingdings" pitchFamily="2" charset="2"/>
              <a:buChar char="q"/>
            </a:pPr>
            <a:r>
              <a:rPr lang="en-US" sz="1600" dirty="0">
                <a:solidFill>
                  <a:srgbClr val="BD4F0B"/>
                </a:solidFill>
              </a:rPr>
              <a:t>Therefore the function of banks must be not to speculate with public money, but to allocate the money in areas where finance is needed for development purposes</a:t>
            </a:r>
          </a:p>
          <a:p>
            <a:pPr>
              <a:buClr>
                <a:schemeClr val="tx2"/>
              </a:buClr>
              <a:buFont typeface="Wingdings" pitchFamily="2" charset="2"/>
              <a:buChar char="q"/>
            </a:pPr>
            <a:r>
              <a:rPr lang="en-US" sz="1600" dirty="0">
                <a:solidFill>
                  <a:srgbClr val="BD4F0B"/>
                </a:solidFill>
              </a:rPr>
              <a:t>Usually one organizes or reorganizes the banking sector into two major sub-sectors, whereas the central bank remains the one which issues and controls the flow of money in the right direction for the right purposes.</a:t>
            </a:r>
          </a:p>
          <a:p>
            <a:pPr>
              <a:buClr>
                <a:schemeClr val="tx2"/>
              </a:buClr>
              <a:buFont typeface="Wingdings" pitchFamily="2" charset="2"/>
              <a:buChar char="q"/>
            </a:pPr>
            <a:r>
              <a:rPr lang="en-US" sz="1600" dirty="0">
                <a:solidFill>
                  <a:srgbClr val="BD4F0B"/>
                </a:solidFill>
              </a:rPr>
              <a:t>There must be two banking systems, the one controlled by the state, and the other which is privately owned. </a:t>
            </a:r>
          </a:p>
          <a:p>
            <a:pPr>
              <a:buClr>
                <a:schemeClr val="tx2"/>
              </a:buClr>
              <a:buFont typeface="Wingdings" pitchFamily="2" charset="2"/>
              <a:buChar char="q"/>
            </a:pPr>
            <a:r>
              <a:rPr lang="en-US" sz="1600" dirty="0">
                <a:solidFill>
                  <a:srgbClr val="BD4F0B"/>
                </a:solidFill>
              </a:rPr>
              <a:t>The main purpose of the banking system which is under state control must be to </a:t>
            </a:r>
            <a:r>
              <a:rPr lang="en-US" sz="1600" dirty="0" smtClean="0">
                <a:solidFill>
                  <a:srgbClr val="BD4F0B"/>
                </a:solidFill>
              </a:rPr>
              <a:t> allocate </a:t>
            </a:r>
            <a:r>
              <a:rPr lang="en-US" sz="1600" dirty="0">
                <a:solidFill>
                  <a:srgbClr val="BD4F0B"/>
                </a:solidFill>
              </a:rPr>
              <a:t>finance for all those active forces which want to be engaged in development. Small and medium size industries, those who want to be engaged in building houses for the public should get credit with very low interest rate with longer </a:t>
            </a:r>
            <a:r>
              <a:rPr lang="en-US" sz="1600" dirty="0" smtClean="0">
                <a:solidFill>
                  <a:srgbClr val="BD4F0B"/>
                </a:solidFill>
              </a:rPr>
              <a:t>maturity period</a:t>
            </a:r>
          </a:p>
          <a:p>
            <a:pPr>
              <a:buClr>
                <a:schemeClr val="tx2"/>
              </a:buClr>
              <a:buFont typeface="Wingdings" pitchFamily="2" charset="2"/>
              <a:buChar char="q"/>
            </a:pPr>
            <a:r>
              <a:rPr lang="en-US" sz="1600" dirty="0" smtClean="0">
                <a:solidFill>
                  <a:srgbClr val="BD4F0B"/>
                </a:solidFill>
              </a:rPr>
              <a:t>Private banks can also give credits for development purposes, they can articulate </a:t>
            </a:r>
          </a:p>
          <a:p>
            <a:pPr marL="0" indent="0">
              <a:buClr>
                <a:schemeClr val="tx2"/>
              </a:buClr>
              <a:buNone/>
            </a:pPr>
            <a:r>
              <a:rPr lang="en-US" sz="1600" dirty="0">
                <a:solidFill>
                  <a:srgbClr val="BD4F0B"/>
                </a:solidFill>
              </a:rPr>
              <a:t> </a:t>
            </a:r>
            <a:r>
              <a:rPr lang="en-US" sz="1600" dirty="0" smtClean="0">
                <a:solidFill>
                  <a:srgbClr val="BD4F0B"/>
                </a:solidFill>
              </a:rPr>
              <a:t>    in facilitating  trade activities.</a:t>
            </a:r>
            <a:endParaRPr lang="de-DE" sz="1600" dirty="0" smtClean="0">
              <a:solidFill>
                <a:srgbClr val="BD4F0B"/>
              </a:solidFill>
            </a:endParaRPr>
          </a:p>
          <a:p>
            <a:pPr marL="0" indent="0">
              <a:buClr>
                <a:schemeClr val="tx2"/>
              </a:buClr>
              <a:buNone/>
            </a:pPr>
            <a:r>
              <a:rPr lang="de-DE" sz="1600" dirty="0" smtClean="0">
                <a:solidFill>
                  <a:srgbClr val="BD4F0B"/>
                </a:solidFill>
              </a:rPr>
              <a:t> </a:t>
            </a:r>
          </a:p>
          <a:p>
            <a:pPr marL="0" indent="0">
              <a:buClr>
                <a:schemeClr val="tx2"/>
              </a:buClr>
              <a:buNone/>
            </a:pPr>
            <a:r>
              <a:rPr lang="de-DE" sz="1600" dirty="0"/>
              <a:t> </a:t>
            </a:r>
            <a:r>
              <a:rPr lang="de-DE" sz="1600" dirty="0" smtClean="0"/>
              <a:t>    </a:t>
            </a:r>
          </a:p>
          <a:p>
            <a:pPr marL="0" indent="0">
              <a:buNone/>
            </a:pPr>
            <a:endParaRPr lang="en-US" sz="1800" dirty="0"/>
          </a:p>
        </p:txBody>
      </p:sp>
    </p:spTree>
    <p:extLst>
      <p:ext uri="{BB962C8B-B14F-4D97-AF65-F5344CB8AC3E}">
        <p14:creationId xmlns:p14="http://schemas.microsoft.com/office/powerpoint/2010/main" val="373050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  Where do Banks get Money ?</a:t>
            </a:r>
            <a:endParaRPr lang="en-US" sz="3600" dirty="0"/>
          </a:p>
        </p:txBody>
      </p:sp>
      <p:sp>
        <p:nvSpPr>
          <p:cNvPr id="3" name="Inhaltsplatzhalter 2"/>
          <p:cNvSpPr>
            <a:spLocks noGrp="1"/>
          </p:cNvSpPr>
          <p:nvPr>
            <p:ph idx="1"/>
          </p:nvPr>
        </p:nvSpPr>
        <p:spPr>
          <a:xfrm>
            <a:off x="899592" y="1916832"/>
            <a:ext cx="8060432" cy="4546848"/>
          </a:xfrm>
        </p:spPr>
        <p:txBody>
          <a:bodyPr/>
          <a:lstStyle/>
          <a:p>
            <a:pPr>
              <a:buFont typeface="Wingdings" pitchFamily="2" charset="2"/>
              <a:buChar char="q"/>
            </a:pPr>
            <a:r>
              <a:rPr lang="en-US" sz="1600" dirty="0">
                <a:solidFill>
                  <a:srgbClr val="BD4F0B"/>
                </a:solidFill>
              </a:rPr>
              <a:t>It is widely accepted that the central bank prints paper and coined money out of nothing. We know that many countries in Africa let print their money in foreign countries. This is not a natural law but a technological problem</a:t>
            </a:r>
          </a:p>
          <a:p>
            <a:pPr>
              <a:buFont typeface="Wingdings" pitchFamily="2" charset="2"/>
              <a:buChar char="q"/>
            </a:pPr>
            <a:r>
              <a:rPr lang="en-US" sz="1600" dirty="0">
                <a:solidFill>
                  <a:srgbClr val="BD4F0B"/>
                </a:solidFill>
              </a:rPr>
              <a:t>In order to print a safe paper money that cannot easily be forged one needs sophisticated technologies.</a:t>
            </a:r>
          </a:p>
          <a:p>
            <a:pPr>
              <a:buFont typeface="Wingdings" pitchFamily="2" charset="2"/>
              <a:buChar char="q"/>
            </a:pPr>
            <a:r>
              <a:rPr lang="en-US" sz="1600" dirty="0">
                <a:solidFill>
                  <a:srgbClr val="BD4F0B"/>
                </a:solidFill>
              </a:rPr>
              <a:t>The central bank prints money in accordance of the need of the economy, and can control the circulation and amount of money through various instruments.</a:t>
            </a:r>
          </a:p>
          <a:p>
            <a:pPr>
              <a:buFont typeface="Wingdings" pitchFamily="2" charset="2"/>
              <a:buChar char="q"/>
            </a:pPr>
            <a:r>
              <a:rPr lang="en-US" sz="1600" dirty="0">
                <a:solidFill>
                  <a:srgbClr val="BD4F0B"/>
                </a:solidFill>
              </a:rPr>
              <a:t>The main problem in many African countries is that the majority of the people do not have income, and therefore they cannot save.</a:t>
            </a:r>
          </a:p>
          <a:p>
            <a:pPr>
              <a:buFont typeface="Wingdings" pitchFamily="2" charset="2"/>
              <a:buChar char="q"/>
            </a:pPr>
            <a:r>
              <a:rPr lang="en-US" sz="1600" dirty="0">
                <a:solidFill>
                  <a:srgbClr val="BD4F0B"/>
                </a:solidFill>
              </a:rPr>
              <a:t> As long as banks cannot collect money from the public in order to give as credits, they will have problems. This problem can only be solved when the central bank prints and allocates money for all the banks which are in operation.</a:t>
            </a:r>
          </a:p>
          <a:p>
            <a:pPr>
              <a:buFont typeface="Wingdings" pitchFamily="2" charset="2"/>
              <a:buChar char="q"/>
            </a:pPr>
            <a:r>
              <a:rPr lang="en-US" sz="1600" dirty="0">
                <a:solidFill>
                  <a:srgbClr val="BD4F0B"/>
                </a:solidFill>
              </a:rPr>
              <a:t>Otherwise banks can collect certain amount of money by issuing bonds, securities, and the like. </a:t>
            </a:r>
            <a:endParaRPr lang="en-US" sz="1600" dirty="0" smtClean="0">
              <a:solidFill>
                <a:srgbClr val="BD4F0B"/>
              </a:solidFill>
            </a:endParaRPr>
          </a:p>
          <a:p>
            <a:pPr>
              <a:buFont typeface="Wingdings" pitchFamily="2" charset="2"/>
              <a:buChar char="q"/>
            </a:pPr>
            <a:r>
              <a:rPr lang="en-US" sz="1600" dirty="0">
                <a:solidFill>
                  <a:srgbClr val="BD4F0B"/>
                </a:solidFill>
              </a:rPr>
              <a:t>The problem in many African countries is that there is a great confusion about the role of money and about  the meaning of development</a:t>
            </a:r>
          </a:p>
          <a:p>
            <a:pPr>
              <a:buFont typeface="Wingdings" pitchFamily="2" charset="2"/>
              <a:buChar char="q"/>
            </a:pPr>
            <a:endParaRPr lang="en-US" sz="1600" dirty="0">
              <a:solidFill>
                <a:srgbClr val="BD4F0B"/>
              </a:solidFill>
            </a:endParaRPr>
          </a:p>
          <a:p>
            <a:pPr>
              <a:buFont typeface="Wingdings" pitchFamily="2" charset="2"/>
              <a:buChar char="q"/>
            </a:pPr>
            <a:endParaRPr lang="en-US" sz="1600" dirty="0" smtClean="0"/>
          </a:p>
        </p:txBody>
      </p:sp>
    </p:spTree>
    <p:extLst>
      <p:ext uri="{BB962C8B-B14F-4D97-AF65-F5344CB8AC3E}">
        <p14:creationId xmlns:p14="http://schemas.microsoft.com/office/powerpoint/2010/main" val="3935274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    What kind of </a:t>
            </a:r>
            <a:r>
              <a:rPr lang="de-DE" sz="3600" dirty="0"/>
              <a:t>D</a:t>
            </a:r>
            <a:r>
              <a:rPr lang="de-DE" sz="3600" dirty="0" smtClean="0"/>
              <a:t>evelopment African</a:t>
            </a:r>
            <a:br>
              <a:rPr lang="de-DE" sz="3600" dirty="0" smtClean="0"/>
            </a:br>
            <a:r>
              <a:rPr lang="de-DE" sz="3600" dirty="0"/>
              <a:t> </a:t>
            </a:r>
            <a:r>
              <a:rPr lang="de-DE" sz="3600" dirty="0" smtClean="0"/>
              <a:t>           Countries do </a:t>
            </a:r>
            <a:r>
              <a:rPr lang="de-DE" sz="3600" dirty="0"/>
              <a:t>N</a:t>
            </a:r>
            <a:r>
              <a:rPr lang="de-DE" sz="3600" dirty="0" smtClean="0"/>
              <a:t>eed ?</a:t>
            </a:r>
            <a:endParaRPr lang="en-US" sz="3600" dirty="0"/>
          </a:p>
        </p:txBody>
      </p:sp>
      <p:sp>
        <p:nvSpPr>
          <p:cNvPr id="3" name="Inhaltsplatzhalter 2"/>
          <p:cNvSpPr>
            <a:spLocks noGrp="1"/>
          </p:cNvSpPr>
          <p:nvPr>
            <p:ph idx="1"/>
          </p:nvPr>
        </p:nvSpPr>
        <p:spPr>
          <a:xfrm>
            <a:off x="971600" y="1484784"/>
            <a:ext cx="7916416" cy="5256584"/>
          </a:xfrm>
        </p:spPr>
        <p:txBody>
          <a:bodyPr/>
          <a:lstStyle/>
          <a:p>
            <a:pPr>
              <a:buFont typeface="Wingdings" pitchFamily="2" charset="2"/>
              <a:buChar char="q"/>
            </a:pPr>
            <a:endParaRPr lang="en-US" sz="1400" dirty="0" smtClean="0"/>
          </a:p>
          <a:p>
            <a:pPr>
              <a:buFont typeface="Wingdings" pitchFamily="2" charset="2"/>
              <a:buChar char="q"/>
            </a:pPr>
            <a:r>
              <a:rPr lang="en-US" sz="1600" dirty="0" smtClean="0">
                <a:solidFill>
                  <a:srgbClr val="BD4F0B"/>
                </a:solidFill>
              </a:rPr>
              <a:t>There </a:t>
            </a:r>
            <a:r>
              <a:rPr lang="en-US" sz="1600" dirty="0">
                <a:solidFill>
                  <a:srgbClr val="BD4F0B"/>
                </a:solidFill>
              </a:rPr>
              <a:t>is a great confusion in defining development </a:t>
            </a:r>
          </a:p>
          <a:p>
            <a:pPr>
              <a:buFont typeface="Wingdings" pitchFamily="2" charset="2"/>
              <a:buChar char="q"/>
            </a:pPr>
            <a:r>
              <a:rPr lang="en-US" sz="1600" dirty="0">
                <a:solidFill>
                  <a:srgbClr val="BD4F0B"/>
                </a:solidFill>
              </a:rPr>
              <a:t>Most countries when they talk about development they mean about a market economy.</a:t>
            </a:r>
          </a:p>
          <a:p>
            <a:pPr>
              <a:buFont typeface="Wingdings" pitchFamily="2" charset="2"/>
              <a:buChar char="q"/>
            </a:pPr>
            <a:r>
              <a:rPr lang="en-US" sz="1600" dirty="0">
                <a:solidFill>
                  <a:srgbClr val="BD4F0B"/>
                </a:solidFill>
              </a:rPr>
              <a:t>Even most do not know how a market system functions and for what purpose.</a:t>
            </a:r>
          </a:p>
          <a:p>
            <a:pPr>
              <a:buFont typeface="Wingdings" pitchFamily="2" charset="2"/>
              <a:buChar char="q"/>
            </a:pPr>
            <a:r>
              <a:rPr lang="en-US" sz="1600" dirty="0">
                <a:solidFill>
                  <a:srgbClr val="BD4F0B"/>
                </a:solidFill>
              </a:rPr>
              <a:t>As long as we do not have clarity on this particular issue we will remain in darkness.</a:t>
            </a:r>
          </a:p>
          <a:p>
            <a:pPr>
              <a:buFont typeface="Wingdings" pitchFamily="2" charset="2"/>
              <a:buChar char="q"/>
            </a:pPr>
            <a:r>
              <a:rPr lang="en-US" sz="1600" dirty="0">
                <a:solidFill>
                  <a:srgbClr val="BD4F0B"/>
                </a:solidFill>
              </a:rPr>
              <a:t>As a matter of fact market economy is heavily loaded with ideology </a:t>
            </a:r>
          </a:p>
          <a:p>
            <a:pPr>
              <a:buFont typeface="Wingdings" pitchFamily="2" charset="2"/>
              <a:buChar char="q"/>
            </a:pPr>
            <a:r>
              <a:rPr lang="en-US" sz="1600" dirty="0">
                <a:solidFill>
                  <a:srgbClr val="BD4F0B"/>
                </a:solidFill>
              </a:rPr>
              <a:t>What is important for us to understand is how we create a functioning system so as to bring real development for the majority of the people.</a:t>
            </a:r>
          </a:p>
          <a:p>
            <a:pPr>
              <a:buFont typeface="Wingdings" pitchFamily="2" charset="2"/>
              <a:buChar char="q"/>
            </a:pPr>
            <a:r>
              <a:rPr lang="en-US" sz="1600" dirty="0">
                <a:solidFill>
                  <a:srgbClr val="BD4F0B"/>
                </a:solidFill>
              </a:rPr>
              <a:t>Any development policy which cannot address the need of the masses cannot be called development.</a:t>
            </a:r>
          </a:p>
          <a:p>
            <a:pPr>
              <a:buFont typeface="Wingdings" pitchFamily="2" charset="2"/>
              <a:buChar char="q"/>
            </a:pPr>
            <a:r>
              <a:rPr lang="en-US" sz="1600" dirty="0">
                <a:solidFill>
                  <a:srgbClr val="BD4F0B"/>
                </a:solidFill>
              </a:rPr>
              <a:t>Therefore for me development is: </a:t>
            </a:r>
            <a:r>
              <a:rPr lang="en-US" sz="1600" dirty="0" smtClean="0">
                <a:solidFill>
                  <a:srgbClr val="BD4F0B"/>
                </a:solidFill>
              </a:rPr>
              <a:t>1.It </a:t>
            </a:r>
            <a:r>
              <a:rPr lang="en-US" sz="1600" dirty="0">
                <a:solidFill>
                  <a:srgbClr val="BD4F0B"/>
                </a:solidFill>
              </a:rPr>
              <a:t>must fulfill the need of the masses</a:t>
            </a:r>
          </a:p>
          <a:p>
            <a:pPr marL="0" indent="0">
              <a:buNone/>
            </a:pPr>
            <a:r>
              <a:rPr lang="en-US" sz="1600" dirty="0">
                <a:solidFill>
                  <a:srgbClr val="BD4F0B"/>
                </a:solidFill>
              </a:rPr>
              <a:t>                                                      </a:t>
            </a:r>
            <a:r>
              <a:rPr lang="en-US" sz="1600" dirty="0" smtClean="0">
                <a:solidFill>
                  <a:srgbClr val="BD4F0B"/>
                </a:solidFill>
              </a:rPr>
              <a:t>2.It </a:t>
            </a:r>
            <a:r>
              <a:rPr lang="en-US" sz="1600" dirty="0">
                <a:solidFill>
                  <a:srgbClr val="BD4F0B"/>
                </a:solidFill>
              </a:rPr>
              <a:t>must be scientifically and technologically </a:t>
            </a:r>
          </a:p>
          <a:p>
            <a:pPr marL="0" indent="0">
              <a:buNone/>
            </a:pPr>
            <a:r>
              <a:rPr lang="en-US" sz="1600" dirty="0">
                <a:solidFill>
                  <a:srgbClr val="BD4F0B"/>
                </a:solidFill>
              </a:rPr>
              <a:t>                                                         </a:t>
            </a:r>
            <a:r>
              <a:rPr lang="en-US" sz="1600" dirty="0" smtClean="0">
                <a:solidFill>
                  <a:srgbClr val="BD4F0B"/>
                </a:solidFill>
              </a:rPr>
              <a:t>organized</a:t>
            </a:r>
            <a:r>
              <a:rPr lang="en-US" sz="1600" dirty="0">
                <a:solidFill>
                  <a:srgbClr val="BD4F0B"/>
                </a:solidFill>
              </a:rPr>
              <a:t>.</a:t>
            </a:r>
          </a:p>
          <a:p>
            <a:pPr marL="0" indent="0">
              <a:buNone/>
            </a:pPr>
            <a:r>
              <a:rPr lang="en-US" sz="1600" dirty="0">
                <a:solidFill>
                  <a:srgbClr val="BD4F0B"/>
                </a:solidFill>
              </a:rPr>
              <a:t>                                                       3. It must be holistic by nature</a:t>
            </a:r>
          </a:p>
          <a:p>
            <a:pPr marL="0" indent="0">
              <a:buNone/>
            </a:pPr>
            <a:r>
              <a:rPr lang="en-US" sz="1600" dirty="0">
                <a:solidFill>
                  <a:srgbClr val="BD4F0B"/>
                </a:solidFill>
              </a:rPr>
              <a:t>                                                       4. It must be knowledge based and resource </a:t>
            </a:r>
          </a:p>
          <a:p>
            <a:pPr marL="0" indent="0">
              <a:buNone/>
            </a:pPr>
            <a:r>
              <a:rPr lang="en-US" sz="1600" dirty="0">
                <a:solidFill>
                  <a:srgbClr val="BD4F0B"/>
                </a:solidFill>
              </a:rPr>
              <a:t>                                                         </a:t>
            </a:r>
            <a:r>
              <a:rPr lang="en-US" sz="1600" dirty="0" smtClean="0">
                <a:solidFill>
                  <a:srgbClr val="BD4F0B"/>
                </a:solidFill>
              </a:rPr>
              <a:t>  </a:t>
            </a:r>
            <a:r>
              <a:rPr lang="en-US" sz="1600" dirty="0">
                <a:solidFill>
                  <a:srgbClr val="BD4F0B"/>
                </a:solidFill>
              </a:rPr>
              <a:t>based. </a:t>
            </a:r>
            <a:r>
              <a:rPr lang="en-US" sz="1400" dirty="0">
                <a:solidFill>
                  <a:srgbClr val="BD4F0B"/>
                </a:solidFill>
              </a:rPr>
              <a:t>And at the same time it must have a</a:t>
            </a:r>
          </a:p>
          <a:p>
            <a:pPr marL="0" indent="0">
              <a:buNone/>
            </a:pPr>
            <a:r>
              <a:rPr lang="en-US" sz="1400" dirty="0">
                <a:solidFill>
                  <a:srgbClr val="BD4F0B"/>
                </a:solidFill>
              </a:rPr>
              <a:t>                                                         </a:t>
            </a:r>
            <a:r>
              <a:rPr lang="en-US" sz="1400" dirty="0" smtClean="0">
                <a:solidFill>
                  <a:srgbClr val="BD4F0B"/>
                </a:solidFill>
              </a:rPr>
              <a:t>          Nation-State concep</a:t>
            </a:r>
            <a:r>
              <a:rPr lang="en-US" sz="1600" dirty="0" smtClean="0">
                <a:solidFill>
                  <a:srgbClr val="BD4F0B"/>
                </a:solidFill>
              </a:rPr>
              <a:t>t.   By </a:t>
            </a:r>
            <a:r>
              <a:rPr lang="en-US" sz="1600" dirty="0" err="1" smtClean="0">
                <a:solidFill>
                  <a:srgbClr val="BD4F0B"/>
                </a:solidFill>
              </a:rPr>
              <a:t>Fekadu</a:t>
            </a:r>
            <a:r>
              <a:rPr lang="en-US" sz="1600" dirty="0" smtClean="0">
                <a:solidFill>
                  <a:srgbClr val="BD4F0B"/>
                </a:solidFill>
              </a:rPr>
              <a:t> Bekele Ph D </a:t>
            </a:r>
            <a:endParaRPr lang="en-US" sz="1600" dirty="0">
              <a:solidFill>
                <a:srgbClr val="BD4F0B"/>
              </a:solidFill>
            </a:endParaRPr>
          </a:p>
          <a:p>
            <a:pPr>
              <a:buFont typeface="Wingdings" pitchFamily="2" charset="2"/>
              <a:buChar char="q"/>
            </a:pPr>
            <a:endParaRPr lang="de-DE" sz="1600" dirty="0" smtClean="0"/>
          </a:p>
        </p:txBody>
      </p:sp>
    </p:spTree>
    <p:extLst>
      <p:ext uri="{BB962C8B-B14F-4D97-AF65-F5344CB8AC3E}">
        <p14:creationId xmlns:p14="http://schemas.microsoft.com/office/powerpoint/2010/main" val="301469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smtClean="0">
                <a:latin typeface="Verdana" pitchFamily="34" charset="0"/>
              </a:rPr>
              <a:t>       Continue…</a:t>
            </a:r>
            <a:endParaRPr lang="en-US" dirty="0">
              <a:latin typeface="Verdana" pitchFamily="34" charset="0"/>
            </a:endParaRPr>
          </a:p>
        </p:txBody>
      </p:sp>
      <p:sp>
        <p:nvSpPr>
          <p:cNvPr id="99331" name="Rectangle 3"/>
          <p:cNvSpPr>
            <a:spLocks noGrp="1" noChangeArrowheads="1"/>
          </p:cNvSpPr>
          <p:nvPr>
            <p:ph type="body" idx="1"/>
          </p:nvPr>
        </p:nvSpPr>
        <p:spPr/>
        <p:txBody>
          <a:bodyPr/>
          <a:lstStyle/>
          <a:p>
            <a:pPr>
              <a:lnSpc>
                <a:spcPct val="80000"/>
              </a:lnSpc>
            </a:pPr>
            <a:r>
              <a:rPr lang="en-US" sz="2000" dirty="0" smtClean="0">
                <a:solidFill>
                  <a:srgbClr val="BD4F0B"/>
                </a:solidFill>
                <a:latin typeface="Verdana" pitchFamily="34" charset="0"/>
              </a:rPr>
              <a:t>All </a:t>
            </a:r>
            <a:r>
              <a:rPr lang="en-US" sz="2000" dirty="0">
                <a:solidFill>
                  <a:srgbClr val="BD4F0B"/>
                </a:solidFill>
                <a:latin typeface="Verdana" pitchFamily="34" charset="0"/>
              </a:rPr>
              <a:t>these different kinds of </a:t>
            </a:r>
            <a:r>
              <a:rPr lang="en-US" sz="2000" dirty="0" smtClean="0">
                <a:solidFill>
                  <a:srgbClr val="BD4F0B"/>
                </a:solidFill>
                <a:latin typeface="Verdana" pitchFamily="34" charset="0"/>
              </a:rPr>
              <a:t>monies </a:t>
            </a:r>
            <a:r>
              <a:rPr lang="en-US" sz="2000" dirty="0">
                <a:solidFill>
                  <a:srgbClr val="BD4F0B"/>
                </a:solidFill>
                <a:latin typeface="Verdana" pitchFamily="34" charset="0"/>
              </a:rPr>
              <a:t>had major handicaps.</a:t>
            </a:r>
          </a:p>
          <a:p>
            <a:pPr>
              <a:lnSpc>
                <a:spcPct val="80000"/>
              </a:lnSpc>
            </a:pPr>
            <a:r>
              <a:rPr lang="en-US" sz="2000" dirty="0">
                <a:solidFill>
                  <a:srgbClr val="BD4F0B"/>
                </a:solidFill>
                <a:latin typeface="Verdana" pitchFamily="34" charset="0"/>
              </a:rPr>
              <a:t>O</a:t>
            </a:r>
            <a:r>
              <a:rPr lang="en-US" sz="2000" dirty="0" smtClean="0">
                <a:solidFill>
                  <a:srgbClr val="BD4F0B"/>
                </a:solidFill>
                <a:latin typeface="Verdana" pitchFamily="34" charset="0"/>
              </a:rPr>
              <a:t>ne </a:t>
            </a:r>
            <a:r>
              <a:rPr lang="en-US" sz="2000" dirty="0">
                <a:solidFill>
                  <a:srgbClr val="BD4F0B"/>
                </a:solidFill>
                <a:latin typeface="Verdana" pitchFamily="34" charset="0"/>
              </a:rPr>
              <a:t>cannot find them in plenty.</a:t>
            </a:r>
          </a:p>
          <a:p>
            <a:pPr>
              <a:lnSpc>
                <a:spcPct val="80000"/>
              </a:lnSpc>
            </a:pPr>
            <a:r>
              <a:rPr lang="en-US" sz="2000" dirty="0">
                <a:solidFill>
                  <a:srgbClr val="BD4F0B"/>
                </a:solidFill>
                <a:latin typeface="Verdana" pitchFamily="34" charset="0"/>
              </a:rPr>
              <a:t>I</a:t>
            </a:r>
            <a:r>
              <a:rPr lang="en-US" sz="2000" dirty="0" smtClean="0">
                <a:solidFill>
                  <a:srgbClr val="BD4F0B"/>
                </a:solidFill>
                <a:latin typeface="Verdana" pitchFamily="34" charset="0"/>
              </a:rPr>
              <a:t>t </a:t>
            </a:r>
            <a:r>
              <a:rPr lang="en-US" sz="2000" dirty="0">
                <a:solidFill>
                  <a:srgbClr val="BD4F0B"/>
                </a:solidFill>
                <a:latin typeface="Verdana" pitchFamily="34" charset="0"/>
              </a:rPr>
              <a:t>was difficult to move them from one market area to the </a:t>
            </a:r>
            <a:r>
              <a:rPr lang="en-US" sz="2000" dirty="0" smtClean="0">
                <a:solidFill>
                  <a:srgbClr val="BD4F0B"/>
                </a:solidFill>
                <a:latin typeface="Verdana" pitchFamily="34" charset="0"/>
              </a:rPr>
              <a:t>other, because they were heavy.</a:t>
            </a:r>
            <a:endParaRPr lang="en-US" sz="2000" dirty="0">
              <a:solidFill>
                <a:srgbClr val="BD4F0B"/>
              </a:solidFill>
              <a:latin typeface="Verdana" pitchFamily="34" charset="0"/>
            </a:endParaRPr>
          </a:p>
          <a:p>
            <a:pPr>
              <a:lnSpc>
                <a:spcPct val="80000"/>
              </a:lnSpc>
            </a:pPr>
            <a:r>
              <a:rPr lang="en-US" sz="2000" dirty="0">
                <a:solidFill>
                  <a:srgbClr val="BD4F0B"/>
                </a:solidFill>
                <a:latin typeface="Verdana" pitchFamily="34" charset="0"/>
              </a:rPr>
              <a:t>S</a:t>
            </a:r>
            <a:r>
              <a:rPr lang="en-US" sz="2000" dirty="0" smtClean="0">
                <a:solidFill>
                  <a:srgbClr val="BD4F0B"/>
                </a:solidFill>
                <a:latin typeface="Verdana" pitchFamily="34" charset="0"/>
              </a:rPr>
              <a:t>ome </a:t>
            </a:r>
            <a:r>
              <a:rPr lang="en-US" sz="2000" dirty="0">
                <a:solidFill>
                  <a:srgbClr val="BD4F0B"/>
                </a:solidFill>
                <a:latin typeface="Verdana" pitchFamily="34" charset="0"/>
              </a:rPr>
              <a:t>of them had served as use values; i.e. they could be consumed </a:t>
            </a:r>
          </a:p>
          <a:p>
            <a:pPr>
              <a:lnSpc>
                <a:spcPct val="80000"/>
              </a:lnSpc>
            </a:pPr>
            <a:r>
              <a:rPr lang="en-US" sz="2000" dirty="0">
                <a:solidFill>
                  <a:srgbClr val="BD4F0B"/>
                </a:solidFill>
                <a:latin typeface="Verdana" pitchFamily="34" charset="0"/>
              </a:rPr>
              <a:t>I</a:t>
            </a:r>
            <a:r>
              <a:rPr lang="en-US" sz="2000" dirty="0" smtClean="0">
                <a:solidFill>
                  <a:srgbClr val="BD4F0B"/>
                </a:solidFill>
                <a:latin typeface="Verdana" pitchFamily="34" charset="0"/>
              </a:rPr>
              <a:t>n </a:t>
            </a:r>
            <a:r>
              <a:rPr lang="en-US" sz="2000" dirty="0">
                <a:solidFill>
                  <a:srgbClr val="BD4F0B"/>
                </a:solidFill>
                <a:latin typeface="Verdana" pitchFamily="34" charset="0"/>
              </a:rPr>
              <a:t>this case the circulation of money was hampered.</a:t>
            </a:r>
          </a:p>
          <a:p>
            <a:pPr>
              <a:lnSpc>
                <a:spcPct val="80000"/>
              </a:lnSpc>
            </a:pPr>
            <a:r>
              <a:rPr lang="en-US" sz="2000" dirty="0">
                <a:solidFill>
                  <a:srgbClr val="BD4F0B"/>
                </a:solidFill>
                <a:latin typeface="Verdana" pitchFamily="34" charset="0"/>
              </a:rPr>
              <a:t>I</a:t>
            </a:r>
            <a:r>
              <a:rPr lang="en-US" sz="2000" dirty="0" smtClean="0">
                <a:solidFill>
                  <a:srgbClr val="BD4F0B"/>
                </a:solidFill>
                <a:latin typeface="Verdana" pitchFamily="34" charset="0"/>
              </a:rPr>
              <a:t>t </a:t>
            </a:r>
            <a:r>
              <a:rPr lang="en-US" sz="2000" dirty="0">
                <a:solidFill>
                  <a:srgbClr val="BD4F0B"/>
                </a:solidFill>
                <a:latin typeface="Verdana" pitchFamily="34" charset="0"/>
              </a:rPr>
              <a:t>was therefore necessary to find other forms of money which could be found in plenty, and could be </a:t>
            </a:r>
            <a:r>
              <a:rPr lang="en-US" sz="2000" dirty="0" smtClean="0">
                <a:solidFill>
                  <a:srgbClr val="BD4F0B"/>
                </a:solidFill>
                <a:latin typeface="Verdana" pitchFamily="34" charset="0"/>
              </a:rPr>
              <a:t>transported </a:t>
            </a:r>
            <a:r>
              <a:rPr lang="en-US" sz="2000" dirty="0">
                <a:solidFill>
                  <a:srgbClr val="BD4F0B"/>
                </a:solidFill>
                <a:latin typeface="Verdana" pitchFamily="34" charset="0"/>
              </a:rPr>
              <a:t>easily from one area to the other.</a:t>
            </a:r>
          </a:p>
          <a:p>
            <a:pPr>
              <a:lnSpc>
                <a:spcPct val="80000"/>
              </a:lnSpc>
            </a:pPr>
            <a:r>
              <a:rPr lang="en-US" sz="2000" dirty="0">
                <a:solidFill>
                  <a:srgbClr val="BD4F0B"/>
                </a:solidFill>
                <a:latin typeface="Verdana" pitchFamily="34" charset="0"/>
              </a:rPr>
              <a:t>A</a:t>
            </a:r>
            <a:r>
              <a:rPr lang="en-US" sz="2000" dirty="0" smtClean="0">
                <a:solidFill>
                  <a:srgbClr val="BD4F0B"/>
                </a:solidFill>
                <a:latin typeface="Verdana" pitchFamily="34" charset="0"/>
              </a:rPr>
              <a:t>s </a:t>
            </a:r>
            <a:r>
              <a:rPr lang="en-US" sz="2000" dirty="0">
                <a:solidFill>
                  <a:srgbClr val="BD4F0B"/>
                </a:solidFill>
                <a:latin typeface="Verdana" pitchFamily="34" charset="0"/>
              </a:rPr>
              <a:t>the division of labor had developed in many societies, it was necessary to find convenient means of circulating goods.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3600" dirty="0" smtClean="0"/>
              <a:t>           Continue…</a:t>
            </a:r>
            <a:endParaRPr lang="en-US" sz="3600" dirty="0"/>
          </a:p>
        </p:txBody>
      </p:sp>
      <p:sp>
        <p:nvSpPr>
          <p:cNvPr id="105475" name="Rectangle 3"/>
          <p:cNvSpPr>
            <a:spLocks noGrp="1" noChangeArrowheads="1"/>
          </p:cNvSpPr>
          <p:nvPr>
            <p:ph type="body" idx="1"/>
          </p:nvPr>
        </p:nvSpPr>
        <p:spPr/>
        <p:txBody>
          <a:bodyPr/>
          <a:lstStyle/>
          <a:p>
            <a:r>
              <a:rPr lang="en-US" sz="2000" dirty="0">
                <a:solidFill>
                  <a:srgbClr val="BD4F0B"/>
                </a:solidFill>
              </a:rPr>
              <a:t>H</a:t>
            </a:r>
            <a:r>
              <a:rPr lang="en-US" sz="2000" dirty="0" smtClean="0">
                <a:solidFill>
                  <a:srgbClr val="BD4F0B"/>
                </a:solidFill>
              </a:rPr>
              <a:t>ence </a:t>
            </a:r>
            <a:r>
              <a:rPr lang="en-US" sz="2000" dirty="0">
                <a:solidFill>
                  <a:srgbClr val="BD4F0B"/>
                </a:solidFill>
              </a:rPr>
              <a:t>the development of internal markets, and this associated with far </a:t>
            </a:r>
            <a:r>
              <a:rPr lang="en-US" sz="2000" dirty="0" smtClean="0">
                <a:solidFill>
                  <a:srgbClr val="BD4F0B"/>
                </a:solidFill>
              </a:rPr>
              <a:t>trade activities </a:t>
            </a:r>
            <a:r>
              <a:rPr lang="en-US" sz="2000" dirty="0">
                <a:solidFill>
                  <a:srgbClr val="BD4F0B"/>
                </a:solidFill>
              </a:rPr>
              <a:t>had opened the way for coined money in many societies.</a:t>
            </a:r>
          </a:p>
          <a:p>
            <a:r>
              <a:rPr lang="en-US" sz="2000" dirty="0">
                <a:solidFill>
                  <a:srgbClr val="BD4F0B"/>
                </a:solidFill>
              </a:rPr>
              <a:t>C</a:t>
            </a:r>
            <a:r>
              <a:rPr lang="en-US" sz="2000" dirty="0" smtClean="0">
                <a:solidFill>
                  <a:srgbClr val="BD4F0B"/>
                </a:solidFill>
              </a:rPr>
              <a:t>oined </a:t>
            </a:r>
            <a:r>
              <a:rPr lang="en-US" sz="2000" dirty="0">
                <a:solidFill>
                  <a:srgbClr val="BD4F0B"/>
                </a:solidFill>
              </a:rPr>
              <a:t>money could be accepted when it was issued by monarchs or respective rulers of the various communities.</a:t>
            </a:r>
          </a:p>
          <a:p>
            <a:r>
              <a:rPr lang="en-US" sz="2000" dirty="0">
                <a:solidFill>
                  <a:srgbClr val="BD4F0B"/>
                </a:solidFill>
              </a:rPr>
              <a:t>T</a:t>
            </a:r>
            <a:r>
              <a:rPr lang="en-US" sz="2000" dirty="0" smtClean="0">
                <a:solidFill>
                  <a:srgbClr val="BD4F0B"/>
                </a:solidFill>
              </a:rPr>
              <a:t>hough </a:t>
            </a:r>
            <a:r>
              <a:rPr lang="en-US" sz="2000" dirty="0">
                <a:solidFill>
                  <a:srgbClr val="BD4F0B"/>
                </a:solidFill>
              </a:rPr>
              <a:t>there were no banking systems in earlier periods, monarchs of various countries had understood that through coined money they could control the movements of trade.</a:t>
            </a:r>
          </a:p>
          <a:p>
            <a:r>
              <a:rPr lang="en-US" sz="2000" dirty="0">
                <a:solidFill>
                  <a:srgbClr val="BD4F0B"/>
                </a:solidFill>
              </a:rPr>
              <a:t>A</a:t>
            </a:r>
            <a:r>
              <a:rPr lang="en-US" sz="2000" dirty="0" smtClean="0">
                <a:solidFill>
                  <a:srgbClr val="BD4F0B"/>
                </a:solidFill>
              </a:rPr>
              <a:t>s </a:t>
            </a:r>
            <a:r>
              <a:rPr lang="en-US" sz="2000" dirty="0">
                <a:solidFill>
                  <a:srgbClr val="BD4F0B"/>
                </a:solidFill>
              </a:rPr>
              <a:t>trade had developed, likewise </a:t>
            </a:r>
            <a:r>
              <a:rPr lang="en-US" sz="2000" dirty="0" smtClean="0">
                <a:solidFill>
                  <a:srgbClr val="BD4F0B"/>
                </a:solidFill>
              </a:rPr>
              <a:t>the income of the monarchs </a:t>
            </a:r>
            <a:r>
              <a:rPr lang="en-US" sz="2000" dirty="0">
                <a:solidFill>
                  <a:srgbClr val="BD4F0B"/>
                </a:solidFill>
              </a:rPr>
              <a:t>had increased.</a:t>
            </a:r>
          </a:p>
          <a:p>
            <a:r>
              <a:rPr lang="en-US" sz="2000" dirty="0">
                <a:solidFill>
                  <a:srgbClr val="BD4F0B"/>
                </a:solidFill>
              </a:rPr>
              <a:t>O</a:t>
            </a:r>
            <a:r>
              <a:rPr lang="en-US" sz="2000" dirty="0" smtClean="0">
                <a:solidFill>
                  <a:srgbClr val="BD4F0B"/>
                </a:solidFill>
              </a:rPr>
              <a:t>nly </a:t>
            </a:r>
            <a:r>
              <a:rPr lang="en-US" sz="2000" dirty="0">
                <a:solidFill>
                  <a:srgbClr val="BD4F0B"/>
                </a:solidFill>
              </a:rPr>
              <a:t>so they could finance the growing bureaucracy and maintain their armies.</a:t>
            </a:r>
          </a:p>
          <a:p>
            <a:endParaRPr lang="en-US" sz="2000" dirty="0">
              <a:solidFill>
                <a:srgbClr val="BD4F0B"/>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3600" dirty="0" smtClean="0"/>
              <a:t>         Continue…</a:t>
            </a:r>
            <a:endParaRPr lang="en-US" sz="3600" dirty="0"/>
          </a:p>
        </p:txBody>
      </p:sp>
      <p:sp>
        <p:nvSpPr>
          <p:cNvPr id="106499" name="Rectangle 3"/>
          <p:cNvSpPr>
            <a:spLocks noGrp="1" noChangeArrowheads="1"/>
          </p:cNvSpPr>
          <p:nvPr>
            <p:ph type="body" idx="1"/>
          </p:nvPr>
        </p:nvSpPr>
        <p:spPr/>
        <p:txBody>
          <a:bodyPr/>
          <a:lstStyle/>
          <a:p>
            <a:r>
              <a:rPr lang="en-US" sz="2000" dirty="0">
                <a:solidFill>
                  <a:srgbClr val="BD4F0B"/>
                </a:solidFill>
              </a:rPr>
              <a:t>T</a:t>
            </a:r>
            <a:r>
              <a:rPr lang="en-US" sz="2000" dirty="0" smtClean="0">
                <a:solidFill>
                  <a:srgbClr val="BD4F0B"/>
                </a:solidFill>
              </a:rPr>
              <a:t>hough </a:t>
            </a:r>
            <a:r>
              <a:rPr lang="en-US" sz="2000" dirty="0">
                <a:solidFill>
                  <a:srgbClr val="BD4F0B"/>
                </a:solidFill>
              </a:rPr>
              <a:t>there had been various forms of coined money in history, Gold and Silver became later on the main currencies, which could be used as the measurement of value.</a:t>
            </a:r>
          </a:p>
          <a:p>
            <a:r>
              <a:rPr lang="en-US" sz="2000" dirty="0">
                <a:solidFill>
                  <a:srgbClr val="BD4F0B"/>
                </a:solidFill>
              </a:rPr>
              <a:t>A</a:t>
            </a:r>
            <a:r>
              <a:rPr lang="en-US" sz="2000" dirty="0" smtClean="0">
                <a:solidFill>
                  <a:srgbClr val="BD4F0B"/>
                </a:solidFill>
              </a:rPr>
              <a:t>s </a:t>
            </a:r>
            <a:r>
              <a:rPr lang="en-US" sz="2000" dirty="0">
                <a:solidFill>
                  <a:srgbClr val="BD4F0B"/>
                </a:solidFill>
              </a:rPr>
              <a:t>Gold and Silver are natural products, and products of human labor they could be used as main denominators as long as they could be found in plenty.</a:t>
            </a:r>
          </a:p>
          <a:p>
            <a:r>
              <a:rPr lang="en-US" sz="2000" dirty="0">
                <a:solidFill>
                  <a:srgbClr val="BD4F0B"/>
                </a:solidFill>
              </a:rPr>
              <a:t>A</a:t>
            </a:r>
            <a:r>
              <a:rPr lang="en-US" sz="2000" dirty="0" smtClean="0">
                <a:solidFill>
                  <a:srgbClr val="BD4F0B"/>
                </a:solidFill>
              </a:rPr>
              <a:t>ccordingly</a:t>
            </a:r>
            <a:r>
              <a:rPr lang="en-US" sz="2000" dirty="0">
                <a:solidFill>
                  <a:srgbClr val="BD4F0B"/>
                </a:solidFill>
              </a:rPr>
              <a:t>, the values of coined money either decreases or increases, or monarchs were compelled to issue money which had low content of Gold and Silver. </a:t>
            </a:r>
          </a:p>
          <a:p>
            <a:r>
              <a:rPr lang="en-US" sz="2000" dirty="0">
                <a:solidFill>
                  <a:srgbClr val="BD4F0B"/>
                </a:solidFill>
              </a:rPr>
              <a:t>F</a:t>
            </a:r>
            <a:r>
              <a:rPr lang="en-US" sz="2000" dirty="0" smtClean="0">
                <a:solidFill>
                  <a:srgbClr val="BD4F0B"/>
                </a:solidFill>
              </a:rPr>
              <a:t>rom </a:t>
            </a:r>
            <a:r>
              <a:rPr lang="en-US" sz="2000" dirty="0">
                <a:solidFill>
                  <a:srgbClr val="BD4F0B"/>
                </a:solidFill>
              </a:rPr>
              <a:t>this logical and historical process we learn that only the development of the division of labor had necessitated  the </a:t>
            </a:r>
            <a:r>
              <a:rPr lang="en-US" sz="2000" dirty="0" smtClean="0">
                <a:solidFill>
                  <a:srgbClr val="BD4F0B"/>
                </a:solidFill>
              </a:rPr>
              <a:t>appearance and developments </a:t>
            </a:r>
            <a:r>
              <a:rPr lang="en-US" sz="2000" dirty="0">
                <a:solidFill>
                  <a:srgbClr val="BD4F0B"/>
                </a:solidFill>
              </a:rPr>
              <a:t>of various forms of money.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The  Need </a:t>
            </a:r>
            <a:r>
              <a:rPr lang="de-DE" sz="3600" dirty="0"/>
              <a:t>o</a:t>
            </a:r>
            <a:r>
              <a:rPr lang="de-DE" sz="3600" dirty="0" smtClean="0"/>
              <a:t>f Paper Money</a:t>
            </a:r>
            <a:endParaRPr lang="en-US" sz="3600" dirty="0"/>
          </a:p>
        </p:txBody>
      </p:sp>
      <p:sp>
        <p:nvSpPr>
          <p:cNvPr id="3" name="Inhaltsplatzhalter 2"/>
          <p:cNvSpPr>
            <a:spLocks noGrp="1"/>
          </p:cNvSpPr>
          <p:nvPr>
            <p:ph idx="1"/>
          </p:nvPr>
        </p:nvSpPr>
        <p:spPr>
          <a:xfrm>
            <a:off x="683568" y="2017713"/>
            <a:ext cx="8352928" cy="4114800"/>
          </a:xfrm>
        </p:spPr>
        <p:txBody>
          <a:bodyPr/>
          <a:lstStyle/>
          <a:p>
            <a:pPr>
              <a:buFont typeface="Wingdings" pitchFamily="2" charset="2"/>
              <a:buChar char="q"/>
            </a:pPr>
            <a:r>
              <a:rPr lang="en-US" sz="2000" dirty="0">
                <a:solidFill>
                  <a:srgbClr val="FF6600"/>
                </a:solidFill>
              </a:rPr>
              <a:t>Because Gold and Silver were scarce, production and trade were hampered.</a:t>
            </a:r>
          </a:p>
          <a:p>
            <a:pPr>
              <a:buFont typeface="Wingdings" pitchFamily="2" charset="2"/>
              <a:buChar char="q"/>
            </a:pPr>
            <a:r>
              <a:rPr lang="en-US" sz="2000" dirty="0">
                <a:solidFill>
                  <a:srgbClr val="FF6600"/>
                </a:solidFill>
              </a:rPr>
              <a:t>It was therefore believed that only paper money which is backed by  Gold could fulfill the growing demand of the economy.</a:t>
            </a:r>
          </a:p>
          <a:p>
            <a:pPr>
              <a:buFont typeface="Wingdings" pitchFamily="2" charset="2"/>
              <a:buChar char="q"/>
            </a:pPr>
            <a:r>
              <a:rPr lang="en-US" sz="2000" dirty="0">
                <a:solidFill>
                  <a:srgbClr val="FF6600"/>
                </a:solidFill>
              </a:rPr>
              <a:t>In other </a:t>
            </a:r>
            <a:r>
              <a:rPr lang="en-US" sz="2000" dirty="0" smtClean="0">
                <a:solidFill>
                  <a:srgbClr val="FF6600"/>
                </a:solidFill>
              </a:rPr>
              <a:t>words, </a:t>
            </a:r>
            <a:r>
              <a:rPr lang="en-US" sz="2000" dirty="0">
                <a:solidFill>
                  <a:srgbClr val="FF6600"/>
                </a:solidFill>
              </a:rPr>
              <a:t>a unit of money had to be firmly linked to a given quantity of precious metal</a:t>
            </a:r>
            <a:r>
              <a:rPr lang="en-US" sz="2000" dirty="0" smtClean="0">
                <a:solidFill>
                  <a:srgbClr val="FF6600"/>
                </a:solidFill>
              </a:rPr>
              <a:t>.</a:t>
            </a:r>
          </a:p>
          <a:p>
            <a:pPr>
              <a:buFont typeface="Wingdings" pitchFamily="2" charset="2"/>
              <a:buChar char="q"/>
            </a:pPr>
            <a:r>
              <a:rPr lang="de-DE" sz="2000" dirty="0" smtClean="0">
                <a:solidFill>
                  <a:srgbClr val="FF6600"/>
                </a:solidFill>
              </a:rPr>
              <a:t>For the first time in history, in 1844 England had introduced a currency system</a:t>
            </a:r>
            <a:r>
              <a:rPr lang="de-DE" sz="2000" dirty="0">
                <a:solidFill>
                  <a:srgbClr val="FF6600"/>
                </a:solidFill>
              </a:rPr>
              <a:t>,</a:t>
            </a:r>
            <a:r>
              <a:rPr lang="de-DE" sz="2000" dirty="0" smtClean="0">
                <a:solidFill>
                  <a:srgbClr val="FF6600"/>
                </a:solidFill>
              </a:rPr>
              <a:t> based on Gold. In 1900 many </a:t>
            </a:r>
            <a:r>
              <a:rPr lang="de-DE" sz="2000" dirty="0">
                <a:solidFill>
                  <a:srgbClr val="FF6600"/>
                </a:solidFill>
              </a:rPr>
              <a:t>industrialized countries  </a:t>
            </a:r>
            <a:r>
              <a:rPr lang="de-DE" sz="2000" dirty="0" smtClean="0">
                <a:solidFill>
                  <a:srgbClr val="FF6600"/>
                </a:solidFill>
              </a:rPr>
              <a:t>had </a:t>
            </a:r>
            <a:r>
              <a:rPr lang="de-DE" sz="2000" dirty="0" err="1" smtClean="0">
                <a:solidFill>
                  <a:srgbClr val="FF6600"/>
                </a:solidFill>
              </a:rPr>
              <a:t>followed</a:t>
            </a:r>
            <a:r>
              <a:rPr lang="de-DE" sz="2000" dirty="0" smtClean="0">
                <a:solidFill>
                  <a:srgbClr val="FF6600"/>
                </a:solidFill>
              </a:rPr>
              <a:t> the example of England</a:t>
            </a:r>
            <a:endParaRPr lang="en-US" sz="2000" dirty="0">
              <a:solidFill>
                <a:srgbClr val="FF6600"/>
              </a:solidFill>
            </a:endParaRPr>
          </a:p>
          <a:p>
            <a:pPr>
              <a:buFont typeface="Wingdings" pitchFamily="2" charset="2"/>
              <a:buChar char="q"/>
            </a:pPr>
            <a:r>
              <a:rPr lang="en-US" sz="2000" dirty="0">
                <a:solidFill>
                  <a:srgbClr val="FF6600"/>
                </a:solidFill>
              </a:rPr>
              <a:t>Because of </a:t>
            </a:r>
            <a:r>
              <a:rPr lang="en-US" sz="2000" dirty="0" smtClean="0">
                <a:solidFill>
                  <a:srgbClr val="FF6600"/>
                </a:solidFill>
              </a:rPr>
              <a:t>war &amp; the </a:t>
            </a:r>
            <a:r>
              <a:rPr lang="en-US" sz="2000" dirty="0">
                <a:solidFill>
                  <a:srgbClr val="FF6600"/>
                </a:solidFill>
              </a:rPr>
              <a:t>economic </a:t>
            </a:r>
            <a:r>
              <a:rPr lang="en-US" sz="2000" dirty="0" smtClean="0">
                <a:solidFill>
                  <a:srgbClr val="FF6600"/>
                </a:solidFill>
              </a:rPr>
              <a:t>crises, from 1914-1918 Gold standard </a:t>
            </a:r>
            <a:r>
              <a:rPr lang="de-DE" sz="2000" dirty="0" smtClean="0">
                <a:solidFill>
                  <a:srgbClr val="FF6600"/>
                </a:solidFill>
              </a:rPr>
              <a:t>was abandoned by many nations.</a:t>
            </a:r>
            <a:endParaRPr lang="en-US" sz="2000" dirty="0">
              <a:solidFill>
                <a:srgbClr val="FF6600"/>
              </a:solidFill>
            </a:endParaRPr>
          </a:p>
          <a:p>
            <a:pPr>
              <a:buFont typeface="Wingdings" pitchFamily="2" charset="2"/>
              <a:buChar char="q"/>
            </a:pPr>
            <a:r>
              <a:rPr lang="en-US" sz="2000" dirty="0">
                <a:solidFill>
                  <a:srgbClr val="FF6600"/>
                </a:solidFill>
              </a:rPr>
              <a:t>After </a:t>
            </a:r>
            <a:r>
              <a:rPr lang="en-US" sz="2000" dirty="0" smtClean="0">
                <a:solidFill>
                  <a:srgbClr val="FF6600"/>
                </a:solidFill>
              </a:rPr>
              <a:t>the Second </a:t>
            </a:r>
            <a:r>
              <a:rPr lang="en-US" sz="2000" dirty="0">
                <a:solidFill>
                  <a:srgbClr val="FF6600"/>
                </a:solidFill>
              </a:rPr>
              <a:t>World War dollar was then fixed to Gold</a:t>
            </a:r>
          </a:p>
          <a:p>
            <a:pPr marL="0" indent="0">
              <a:buNone/>
            </a:pPr>
            <a:endParaRPr lang="de-DE" sz="2000" dirty="0" smtClean="0"/>
          </a:p>
        </p:txBody>
      </p:sp>
    </p:spTree>
    <p:extLst>
      <p:ext uri="{BB962C8B-B14F-4D97-AF65-F5344CB8AC3E}">
        <p14:creationId xmlns:p14="http://schemas.microsoft.com/office/powerpoint/2010/main" val="152340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116632"/>
            <a:ext cx="7793037" cy="1462087"/>
          </a:xfrm>
        </p:spPr>
        <p:txBody>
          <a:bodyPr/>
          <a:lstStyle/>
          <a:p>
            <a:r>
              <a:rPr lang="de-DE" sz="4000" dirty="0" smtClean="0"/>
              <a:t>   From Market Economy to</a:t>
            </a:r>
            <a:br>
              <a:rPr lang="de-DE" sz="4000" dirty="0" smtClean="0"/>
            </a:br>
            <a:r>
              <a:rPr lang="de-DE" sz="4000" dirty="0"/>
              <a:t>        </a:t>
            </a:r>
            <a:r>
              <a:rPr lang="de-DE" sz="4000" dirty="0" smtClean="0"/>
              <a:t>     Capitalism</a:t>
            </a:r>
            <a:endParaRPr lang="en-US" sz="4000" dirty="0"/>
          </a:p>
        </p:txBody>
      </p:sp>
      <p:sp>
        <p:nvSpPr>
          <p:cNvPr id="3" name="Inhaltsplatzhalter 2"/>
          <p:cNvSpPr>
            <a:spLocks noGrp="1"/>
          </p:cNvSpPr>
          <p:nvPr>
            <p:ph idx="1"/>
          </p:nvPr>
        </p:nvSpPr>
        <p:spPr>
          <a:xfrm>
            <a:off x="683568" y="1844824"/>
            <a:ext cx="7772400" cy="4608512"/>
          </a:xfrm>
        </p:spPr>
        <p:txBody>
          <a:bodyPr/>
          <a:lstStyle/>
          <a:p>
            <a:pPr>
              <a:buFont typeface="Wingdings" pitchFamily="2" charset="2"/>
              <a:buChar char="q"/>
            </a:pPr>
            <a:r>
              <a:rPr lang="en-US" sz="1800" dirty="0">
                <a:solidFill>
                  <a:srgbClr val="FF6600"/>
                </a:solidFill>
              </a:rPr>
              <a:t>Historically many </a:t>
            </a:r>
            <a:r>
              <a:rPr lang="en-US" sz="1800" dirty="0" smtClean="0">
                <a:solidFill>
                  <a:srgbClr val="FF6600"/>
                </a:solidFill>
              </a:rPr>
              <a:t>societies </a:t>
            </a:r>
            <a:r>
              <a:rPr lang="en-US" sz="1800" dirty="0">
                <a:solidFill>
                  <a:srgbClr val="FF6600"/>
                </a:solidFill>
              </a:rPr>
              <a:t>developed </a:t>
            </a:r>
            <a:r>
              <a:rPr lang="en-US" sz="1800" dirty="0" smtClean="0">
                <a:solidFill>
                  <a:srgbClr val="FF6600"/>
                </a:solidFill>
              </a:rPr>
              <a:t>a market </a:t>
            </a:r>
            <a:r>
              <a:rPr lang="en-US" sz="1800" dirty="0">
                <a:solidFill>
                  <a:srgbClr val="FF6600"/>
                </a:solidFill>
              </a:rPr>
              <a:t>economy,</a:t>
            </a:r>
          </a:p>
          <a:p>
            <a:pPr marL="0" indent="0">
              <a:buNone/>
            </a:pPr>
            <a:r>
              <a:rPr lang="en-US" sz="1800" dirty="0" smtClean="0">
                <a:solidFill>
                  <a:srgbClr val="FF6600"/>
                </a:solidFill>
              </a:rPr>
              <a:t>     and had </a:t>
            </a:r>
            <a:r>
              <a:rPr lang="en-US" sz="1800" dirty="0">
                <a:solidFill>
                  <a:srgbClr val="FF6600"/>
                </a:solidFill>
              </a:rPr>
              <a:t>more or else </a:t>
            </a:r>
            <a:r>
              <a:rPr lang="en-US" sz="1800" dirty="0" smtClean="0">
                <a:solidFill>
                  <a:srgbClr val="FF6600"/>
                </a:solidFill>
              </a:rPr>
              <a:t>experienced various types of </a:t>
            </a:r>
            <a:r>
              <a:rPr lang="en-US" sz="1800" dirty="0">
                <a:solidFill>
                  <a:srgbClr val="FF6600"/>
                </a:solidFill>
              </a:rPr>
              <a:t>division of labor</a:t>
            </a:r>
          </a:p>
          <a:p>
            <a:pPr>
              <a:buFont typeface="Wingdings" pitchFamily="2" charset="2"/>
              <a:buChar char="q"/>
            </a:pPr>
            <a:r>
              <a:rPr lang="en-US" sz="1800" dirty="0">
                <a:solidFill>
                  <a:srgbClr val="FF6600"/>
                </a:solidFill>
              </a:rPr>
              <a:t>Due to various factors all societies could not be transformed </a:t>
            </a:r>
          </a:p>
          <a:p>
            <a:pPr marL="0" indent="0">
              <a:buNone/>
            </a:pPr>
            <a:r>
              <a:rPr lang="en-US" sz="1800" dirty="0" smtClean="0">
                <a:solidFill>
                  <a:srgbClr val="FF6600"/>
                </a:solidFill>
              </a:rPr>
              <a:t>     into </a:t>
            </a:r>
            <a:r>
              <a:rPr lang="en-US" sz="1800" dirty="0">
                <a:solidFill>
                  <a:srgbClr val="FF6600"/>
                </a:solidFill>
              </a:rPr>
              <a:t>capitalism</a:t>
            </a:r>
          </a:p>
          <a:p>
            <a:pPr>
              <a:buFont typeface="Wingdings" pitchFamily="2" charset="2"/>
              <a:buChar char="q"/>
            </a:pPr>
            <a:r>
              <a:rPr lang="en-US" sz="1800" dirty="0">
                <a:solidFill>
                  <a:srgbClr val="FF6600"/>
                </a:solidFill>
              </a:rPr>
              <a:t>What the industrial West starting the 13th century </a:t>
            </a:r>
            <a:r>
              <a:rPr lang="en-US" sz="1800" dirty="0" smtClean="0">
                <a:solidFill>
                  <a:srgbClr val="FF6600"/>
                </a:solidFill>
              </a:rPr>
              <a:t>could achieve,</a:t>
            </a:r>
            <a:endParaRPr lang="en-US" sz="1800" dirty="0">
              <a:solidFill>
                <a:srgbClr val="FF6600"/>
              </a:solidFill>
            </a:endParaRPr>
          </a:p>
          <a:p>
            <a:pPr marL="0" indent="0">
              <a:buNone/>
            </a:pPr>
            <a:r>
              <a:rPr lang="en-US" sz="1800" dirty="0" smtClean="0">
                <a:solidFill>
                  <a:srgbClr val="FF6600"/>
                </a:solidFill>
              </a:rPr>
              <a:t>     could  not </a:t>
            </a:r>
            <a:r>
              <a:rPr lang="en-US" sz="1800" dirty="0">
                <a:solidFill>
                  <a:srgbClr val="FF6600"/>
                </a:solidFill>
              </a:rPr>
              <a:t>be seen in other areas, like Africa and many Asia countries</a:t>
            </a:r>
          </a:p>
          <a:p>
            <a:pPr>
              <a:buFont typeface="Wingdings" pitchFamily="2" charset="2"/>
              <a:buChar char="q"/>
            </a:pPr>
            <a:r>
              <a:rPr lang="en-US" sz="1800" dirty="0" smtClean="0">
                <a:solidFill>
                  <a:srgbClr val="FF6600"/>
                </a:solidFill>
              </a:rPr>
              <a:t>Most </a:t>
            </a:r>
            <a:r>
              <a:rPr lang="en-US" sz="1800" dirty="0">
                <a:solidFill>
                  <a:srgbClr val="FF6600"/>
                </a:solidFill>
              </a:rPr>
              <a:t>probably, Renaissance, Reformation, Enlightenment, and</a:t>
            </a:r>
          </a:p>
          <a:p>
            <a:pPr marL="0" indent="0">
              <a:buNone/>
            </a:pPr>
            <a:r>
              <a:rPr lang="en-US" sz="1800" dirty="0" smtClean="0">
                <a:solidFill>
                  <a:srgbClr val="FF6600"/>
                </a:solidFill>
              </a:rPr>
              <a:t>     the </a:t>
            </a:r>
            <a:r>
              <a:rPr lang="en-US" sz="1800" dirty="0">
                <a:solidFill>
                  <a:srgbClr val="FF6600"/>
                </a:solidFill>
              </a:rPr>
              <a:t>then growing intellectual </a:t>
            </a:r>
            <a:r>
              <a:rPr lang="en-US" sz="1800" dirty="0" smtClean="0">
                <a:solidFill>
                  <a:srgbClr val="FF6600"/>
                </a:solidFill>
              </a:rPr>
              <a:t>movement and the unique type of cultural</a:t>
            </a:r>
          </a:p>
          <a:p>
            <a:pPr marL="0" indent="0">
              <a:buNone/>
            </a:pPr>
            <a:r>
              <a:rPr lang="en-US" sz="1800" dirty="0">
                <a:solidFill>
                  <a:srgbClr val="FF6600"/>
                </a:solidFill>
              </a:rPr>
              <a:t> </a:t>
            </a:r>
            <a:r>
              <a:rPr lang="en-US" sz="1800" dirty="0" smtClean="0">
                <a:solidFill>
                  <a:srgbClr val="FF6600"/>
                </a:solidFill>
              </a:rPr>
              <a:t>    environment, </a:t>
            </a:r>
            <a:r>
              <a:rPr lang="en-US" sz="1800" dirty="0">
                <a:solidFill>
                  <a:srgbClr val="FF6600"/>
                </a:solidFill>
              </a:rPr>
              <a:t>the emergence of </a:t>
            </a:r>
            <a:r>
              <a:rPr lang="en-US" sz="1800" dirty="0" smtClean="0">
                <a:solidFill>
                  <a:srgbClr val="FF6600"/>
                </a:solidFill>
              </a:rPr>
              <a:t>nationalism associated </a:t>
            </a:r>
            <a:r>
              <a:rPr lang="en-US" sz="1800" dirty="0">
                <a:solidFill>
                  <a:srgbClr val="FF6600"/>
                </a:solidFill>
              </a:rPr>
              <a:t>with </a:t>
            </a:r>
            <a:r>
              <a:rPr lang="en-US" sz="1800" dirty="0" smtClean="0">
                <a:solidFill>
                  <a:srgbClr val="FF6600"/>
                </a:solidFill>
              </a:rPr>
              <a:t>nation-</a:t>
            </a:r>
          </a:p>
          <a:p>
            <a:pPr marL="0" indent="0">
              <a:buNone/>
            </a:pPr>
            <a:r>
              <a:rPr lang="en-US" sz="1800" dirty="0">
                <a:solidFill>
                  <a:srgbClr val="FF6600"/>
                </a:solidFill>
              </a:rPr>
              <a:t> </a:t>
            </a:r>
            <a:r>
              <a:rPr lang="en-US" sz="1800" dirty="0" smtClean="0">
                <a:solidFill>
                  <a:srgbClr val="FF6600"/>
                </a:solidFill>
              </a:rPr>
              <a:t>    state </a:t>
            </a:r>
            <a:r>
              <a:rPr lang="en-US" sz="1800" dirty="0">
                <a:solidFill>
                  <a:srgbClr val="FF6600"/>
                </a:solidFill>
              </a:rPr>
              <a:t>formation, slavery </a:t>
            </a:r>
            <a:r>
              <a:rPr lang="en-US" sz="1800" dirty="0" smtClean="0">
                <a:solidFill>
                  <a:srgbClr val="FF6600"/>
                </a:solidFill>
              </a:rPr>
              <a:t>&amp; colonialism </a:t>
            </a:r>
            <a:r>
              <a:rPr lang="en-US" sz="1800" dirty="0">
                <a:solidFill>
                  <a:srgbClr val="FF6600"/>
                </a:solidFill>
              </a:rPr>
              <a:t>have </a:t>
            </a:r>
            <a:r>
              <a:rPr lang="en-US" sz="1800" dirty="0" smtClean="0">
                <a:solidFill>
                  <a:srgbClr val="FF6600"/>
                </a:solidFill>
              </a:rPr>
              <a:t> helped </a:t>
            </a:r>
            <a:r>
              <a:rPr lang="en-US" sz="1800" dirty="0">
                <a:solidFill>
                  <a:srgbClr val="FF6600"/>
                </a:solidFill>
              </a:rPr>
              <a:t>the West to </a:t>
            </a:r>
            <a:r>
              <a:rPr lang="en-US" sz="1800" dirty="0" smtClean="0">
                <a:solidFill>
                  <a:srgbClr val="FF6600"/>
                </a:solidFill>
              </a:rPr>
              <a:t>build</a:t>
            </a:r>
          </a:p>
          <a:p>
            <a:pPr marL="0" indent="0">
              <a:buNone/>
            </a:pPr>
            <a:r>
              <a:rPr lang="en-US" sz="1800" dirty="0">
                <a:solidFill>
                  <a:srgbClr val="FF6600"/>
                </a:solidFill>
              </a:rPr>
              <a:t> </a:t>
            </a:r>
            <a:r>
              <a:rPr lang="en-US" sz="1800" dirty="0" smtClean="0">
                <a:solidFill>
                  <a:srgbClr val="FF6600"/>
                </a:solidFill>
              </a:rPr>
              <a:t>    </a:t>
            </a:r>
            <a:r>
              <a:rPr lang="en-US" sz="1800" dirty="0">
                <a:solidFill>
                  <a:srgbClr val="FF6600"/>
                </a:solidFill>
              </a:rPr>
              <a:t>such a colossal </a:t>
            </a:r>
            <a:r>
              <a:rPr lang="en-US" sz="1800" dirty="0" smtClean="0">
                <a:solidFill>
                  <a:srgbClr val="FF6600"/>
                </a:solidFill>
              </a:rPr>
              <a:t> system, what we call it capitalism. </a:t>
            </a:r>
            <a:endParaRPr lang="en-US" sz="1800" dirty="0">
              <a:solidFill>
                <a:srgbClr val="FF6600"/>
              </a:solidFill>
            </a:endParaRPr>
          </a:p>
          <a:p>
            <a:pPr>
              <a:buFont typeface="Wingdings" pitchFamily="2" charset="2"/>
              <a:buChar char="q"/>
            </a:pPr>
            <a:r>
              <a:rPr lang="en-US" sz="1800" dirty="0">
                <a:solidFill>
                  <a:srgbClr val="FF6600"/>
                </a:solidFill>
              </a:rPr>
              <a:t>One could say capitalism is  the product of all these  factors. </a:t>
            </a:r>
          </a:p>
        </p:txBody>
      </p:sp>
    </p:spTree>
    <p:extLst>
      <p:ext uri="{BB962C8B-B14F-4D97-AF65-F5344CB8AC3E}">
        <p14:creationId xmlns:p14="http://schemas.microsoft.com/office/powerpoint/2010/main" val="11164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Money as Capital </a:t>
            </a:r>
            <a:endParaRPr lang="en-US" dirty="0"/>
          </a:p>
        </p:txBody>
      </p:sp>
      <p:sp>
        <p:nvSpPr>
          <p:cNvPr id="3" name="Inhaltsplatzhalter 2"/>
          <p:cNvSpPr>
            <a:spLocks noGrp="1"/>
          </p:cNvSpPr>
          <p:nvPr>
            <p:ph idx="1"/>
          </p:nvPr>
        </p:nvSpPr>
        <p:spPr>
          <a:xfrm>
            <a:off x="1043608" y="1988840"/>
            <a:ext cx="7844408" cy="4320480"/>
          </a:xfrm>
        </p:spPr>
        <p:txBody>
          <a:bodyPr/>
          <a:lstStyle/>
          <a:p>
            <a:pPr>
              <a:buFont typeface="Wingdings" pitchFamily="2" charset="2"/>
              <a:buChar char="q"/>
            </a:pPr>
            <a:r>
              <a:rPr lang="en-US" sz="2000" dirty="0">
                <a:solidFill>
                  <a:srgbClr val="FF6600"/>
                </a:solidFill>
              </a:rPr>
              <a:t>The development of capitalism has necessarily transformed the </a:t>
            </a:r>
            <a:r>
              <a:rPr lang="en-US" sz="2000" dirty="0" smtClean="0">
                <a:solidFill>
                  <a:srgbClr val="FF6600"/>
                </a:solidFill>
              </a:rPr>
              <a:t>forms </a:t>
            </a:r>
            <a:r>
              <a:rPr lang="en-US" sz="2000" dirty="0">
                <a:solidFill>
                  <a:srgbClr val="FF6600"/>
                </a:solidFill>
              </a:rPr>
              <a:t>of money. </a:t>
            </a:r>
          </a:p>
          <a:p>
            <a:pPr>
              <a:buFont typeface="Wingdings" pitchFamily="2" charset="2"/>
              <a:buChar char="q"/>
            </a:pPr>
            <a:r>
              <a:rPr lang="en-US" sz="2000" dirty="0">
                <a:solidFill>
                  <a:srgbClr val="FF6600"/>
                </a:solidFill>
              </a:rPr>
              <a:t>Money is not only a means of payment, but also as an interest bearing </a:t>
            </a:r>
            <a:r>
              <a:rPr lang="en-US" sz="2000" dirty="0" smtClean="0">
                <a:solidFill>
                  <a:srgbClr val="FF6600"/>
                </a:solidFill>
              </a:rPr>
              <a:t>capital </a:t>
            </a:r>
            <a:r>
              <a:rPr lang="en-US" sz="2000" dirty="0">
                <a:solidFill>
                  <a:srgbClr val="FF6600"/>
                </a:solidFill>
              </a:rPr>
              <a:t>play a major role in fastening the development of capitalism</a:t>
            </a:r>
          </a:p>
          <a:p>
            <a:pPr>
              <a:buFont typeface="Wingdings" pitchFamily="2" charset="2"/>
              <a:buChar char="q"/>
            </a:pPr>
            <a:r>
              <a:rPr lang="en-US" sz="2000" dirty="0">
                <a:solidFill>
                  <a:srgbClr val="FF6600"/>
                </a:solidFill>
              </a:rPr>
              <a:t>Commodities of </a:t>
            </a:r>
            <a:r>
              <a:rPr lang="en-US" sz="2000" dirty="0" smtClean="0">
                <a:solidFill>
                  <a:srgbClr val="FF6600"/>
                </a:solidFill>
              </a:rPr>
              <a:t>various </a:t>
            </a:r>
            <a:r>
              <a:rPr lang="en-US" sz="2000" dirty="0">
                <a:solidFill>
                  <a:srgbClr val="FF6600"/>
                </a:solidFill>
              </a:rPr>
              <a:t>forms, can be transferred from one area to the other when various types of payments,  what we call them quasi-money have developed.</a:t>
            </a:r>
          </a:p>
          <a:p>
            <a:pPr>
              <a:buFont typeface="Wingdings" pitchFamily="2" charset="2"/>
              <a:buChar char="q"/>
            </a:pPr>
            <a:r>
              <a:rPr lang="en-US" sz="2000" dirty="0">
                <a:solidFill>
                  <a:srgbClr val="FF6600"/>
                </a:solidFill>
              </a:rPr>
              <a:t>Money can therefore take different forms to </a:t>
            </a:r>
            <a:r>
              <a:rPr lang="en-US" sz="2000" dirty="0" smtClean="0">
                <a:solidFill>
                  <a:srgbClr val="FF6600"/>
                </a:solidFill>
              </a:rPr>
              <a:t>fasten </a:t>
            </a:r>
            <a:r>
              <a:rPr lang="en-US" sz="2000" dirty="0">
                <a:solidFill>
                  <a:srgbClr val="FF6600"/>
                </a:solidFill>
              </a:rPr>
              <a:t>the valorization of </a:t>
            </a:r>
            <a:r>
              <a:rPr lang="en-US" sz="2000" dirty="0" smtClean="0">
                <a:solidFill>
                  <a:srgbClr val="FF6600"/>
                </a:solidFill>
              </a:rPr>
              <a:t>capital</a:t>
            </a:r>
          </a:p>
          <a:p>
            <a:pPr>
              <a:buFont typeface="Wingdings" pitchFamily="2" charset="2"/>
              <a:buChar char="q"/>
            </a:pPr>
            <a:r>
              <a:rPr lang="en-US" sz="2000" dirty="0">
                <a:solidFill>
                  <a:srgbClr val="FF6600"/>
                </a:solidFill>
              </a:rPr>
              <a:t>The velocity </a:t>
            </a:r>
            <a:r>
              <a:rPr lang="en-US" sz="2000" dirty="0" smtClean="0">
                <a:solidFill>
                  <a:srgbClr val="FF6600"/>
                </a:solidFill>
              </a:rPr>
              <a:t>and strength of </a:t>
            </a:r>
            <a:r>
              <a:rPr lang="en-US" sz="2000" dirty="0">
                <a:solidFill>
                  <a:srgbClr val="FF6600"/>
                </a:solidFill>
              </a:rPr>
              <a:t>money is intimately associated with the rapid </a:t>
            </a:r>
            <a:r>
              <a:rPr lang="en-US" sz="2000" dirty="0" smtClean="0">
                <a:solidFill>
                  <a:srgbClr val="FF6600"/>
                </a:solidFill>
              </a:rPr>
              <a:t>development </a:t>
            </a:r>
            <a:r>
              <a:rPr lang="en-US" sz="2000" dirty="0">
                <a:solidFill>
                  <a:srgbClr val="FF6600"/>
                </a:solidFill>
              </a:rPr>
              <a:t>of capitalism</a:t>
            </a:r>
          </a:p>
          <a:p>
            <a:pPr marL="0" indent="0">
              <a:buNone/>
            </a:pPr>
            <a:endParaRPr lang="de-DE" sz="2000" dirty="0" smtClean="0"/>
          </a:p>
        </p:txBody>
      </p:sp>
    </p:spTree>
    <p:extLst>
      <p:ext uri="{BB962C8B-B14F-4D97-AF65-F5344CB8AC3E}">
        <p14:creationId xmlns:p14="http://schemas.microsoft.com/office/powerpoint/2010/main" val="307793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The Function of Money</a:t>
            </a:r>
            <a:endParaRPr lang="en-US" dirty="0"/>
          </a:p>
        </p:txBody>
      </p:sp>
      <p:sp>
        <p:nvSpPr>
          <p:cNvPr id="3" name="Inhaltsplatzhalter 2"/>
          <p:cNvSpPr>
            <a:spLocks noGrp="1"/>
          </p:cNvSpPr>
          <p:nvPr>
            <p:ph idx="1"/>
          </p:nvPr>
        </p:nvSpPr>
        <p:spPr/>
        <p:txBody>
          <a:bodyPr/>
          <a:lstStyle/>
          <a:p>
            <a:r>
              <a:rPr lang="en-US" sz="1800" dirty="0">
                <a:solidFill>
                  <a:srgbClr val="FF6600"/>
                </a:solidFill>
              </a:rPr>
              <a:t>I</a:t>
            </a:r>
            <a:r>
              <a:rPr lang="en-US" sz="1800" dirty="0" smtClean="0">
                <a:solidFill>
                  <a:srgbClr val="FF6600"/>
                </a:solidFill>
              </a:rPr>
              <a:t>n </a:t>
            </a:r>
            <a:r>
              <a:rPr lang="en-US" sz="1800" dirty="0">
                <a:solidFill>
                  <a:srgbClr val="FF6600"/>
                </a:solidFill>
              </a:rPr>
              <a:t>order to understand the problem of underdevelopment, one must draw some analogies from a purely capitalist economy how money facilitates the production of capitalist accumulation. </a:t>
            </a:r>
          </a:p>
          <a:p>
            <a:r>
              <a:rPr lang="en-US" sz="1800" dirty="0">
                <a:solidFill>
                  <a:srgbClr val="FF6600"/>
                </a:solidFill>
              </a:rPr>
              <a:t>C</a:t>
            </a:r>
            <a:r>
              <a:rPr lang="en-US" sz="1800" dirty="0" smtClean="0">
                <a:solidFill>
                  <a:srgbClr val="FF6600"/>
                </a:solidFill>
              </a:rPr>
              <a:t>apitalism </a:t>
            </a:r>
            <a:r>
              <a:rPr lang="en-US" sz="1800" dirty="0">
                <a:solidFill>
                  <a:srgbClr val="FF6600"/>
                </a:solidFill>
              </a:rPr>
              <a:t>is through and through a money economy, without which the production and reproduction of capital accumulation is not possible. </a:t>
            </a:r>
          </a:p>
          <a:p>
            <a:r>
              <a:rPr lang="en-US" sz="1800" dirty="0">
                <a:solidFill>
                  <a:srgbClr val="FF6600"/>
                </a:solidFill>
              </a:rPr>
              <a:t>C</a:t>
            </a:r>
            <a:r>
              <a:rPr lang="en-US" sz="1800" dirty="0" smtClean="0">
                <a:solidFill>
                  <a:srgbClr val="FF6600"/>
                </a:solidFill>
              </a:rPr>
              <a:t>apitalism </a:t>
            </a:r>
            <a:r>
              <a:rPr lang="en-US" sz="1800" dirty="0">
                <a:solidFill>
                  <a:srgbClr val="FF6600"/>
                </a:solidFill>
              </a:rPr>
              <a:t>as a system is based on different credit mechanisms, and only through credit creation its expansion is possible. </a:t>
            </a:r>
          </a:p>
          <a:p>
            <a:r>
              <a:rPr lang="en-US" sz="1800" dirty="0">
                <a:solidFill>
                  <a:srgbClr val="FF6600"/>
                </a:solidFill>
              </a:rPr>
              <a:t>I</a:t>
            </a:r>
            <a:r>
              <a:rPr lang="en-US" sz="1800" dirty="0" smtClean="0">
                <a:solidFill>
                  <a:srgbClr val="FF6600"/>
                </a:solidFill>
              </a:rPr>
              <a:t>n </a:t>
            </a:r>
            <a:r>
              <a:rPr lang="en-US" sz="1800" dirty="0">
                <a:solidFill>
                  <a:srgbClr val="FF6600"/>
                </a:solidFill>
              </a:rPr>
              <a:t>a pure capitalist economy, money has three central functions: 1) it is a means of calculation, 2) it is a means of payment and 3) it is a store of value.</a:t>
            </a:r>
          </a:p>
          <a:p>
            <a:r>
              <a:rPr lang="en-US" sz="1800" dirty="0">
                <a:solidFill>
                  <a:srgbClr val="FF6600"/>
                </a:solidFill>
              </a:rPr>
              <a:t>W</a:t>
            </a:r>
            <a:r>
              <a:rPr lang="en-US" sz="1800" dirty="0" smtClean="0">
                <a:solidFill>
                  <a:srgbClr val="FF6600"/>
                </a:solidFill>
              </a:rPr>
              <a:t>ith </a:t>
            </a:r>
            <a:r>
              <a:rPr lang="en-US" sz="1800" dirty="0">
                <a:solidFill>
                  <a:srgbClr val="FF6600"/>
                </a:solidFill>
              </a:rPr>
              <a:t>a certain amount of money one could buy a certain amount of, say kg of goods, or a given product which is not planned for direct consumption. In this case some amount of money is equivalent to certain amounts of goods. </a:t>
            </a:r>
          </a:p>
          <a:p>
            <a:endParaRPr lang="en-US" sz="1800" dirty="0">
              <a:solidFill>
                <a:srgbClr val="FF6600"/>
              </a:solidFill>
            </a:endParaRPr>
          </a:p>
        </p:txBody>
      </p:sp>
    </p:spTree>
    <p:extLst>
      <p:ext uri="{BB962C8B-B14F-4D97-AF65-F5344CB8AC3E}">
        <p14:creationId xmlns:p14="http://schemas.microsoft.com/office/powerpoint/2010/main" val="3946634559"/>
      </p:ext>
    </p:extLst>
  </p:cSld>
  <p:clrMapOvr>
    <a:masterClrMapping/>
  </p:clrMapOvr>
</p:sld>
</file>

<file path=ppt/theme/theme1.xml><?xml version="1.0" encoding="utf-8"?>
<a:theme xmlns:a="http://schemas.openxmlformats.org/drawingml/2006/main" name="Übergänge">
  <a:themeElements>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Übergänge">
      <a:majorFont>
        <a:latin typeface="Tahoma"/>
        <a:ea typeface=""/>
        <a:cs typeface="Arial"/>
      </a:majorFont>
      <a:minorFont>
        <a:latin typeface="Tahoma"/>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Übergäng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Übergäng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Übergäng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Übergäng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Übergäng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0</TotalTime>
  <Words>3001</Words>
  <Application>Microsoft Office PowerPoint</Application>
  <PresentationFormat>Bildschirmpräsentation (4:3)</PresentationFormat>
  <Paragraphs>184</Paragraphs>
  <Slides>23</Slides>
  <Notes>4</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Übergänge</vt:lpstr>
      <vt:lpstr>      The Role of Money &amp; Finance  in Development and  System of Organization!</vt:lpstr>
      <vt:lpstr>Historical Development of Money</vt:lpstr>
      <vt:lpstr>       Continue…</vt:lpstr>
      <vt:lpstr>           Continue…</vt:lpstr>
      <vt:lpstr>         Continue…</vt:lpstr>
      <vt:lpstr>The  Need of Paper Money</vt:lpstr>
      <vt:lpstr>   From Market Economy to              Capitalism</vt:lpstr>
      <vt:lpstr>     Money as Capital </vt:lpstr>
      <vt:lpstr>     The Function of Money</vt:lpstr>
      <vt:lpstr>     Continue…</vt:lpstr>
      <vt:lpstr>The Role of Banks in a Capitalist Economy</vt:lpstr>
      <vt:lpstr>     The Banking System in             Germany </vt:lpstr>
      <vt:lpstr>   Money and Capitalist Accumulation               </vt:lpstr>
      <vt:lpstr>  Money, subsistence production and           plantation economy</vt:lpstr>
      <vt:lpstr>      Continue…</vt:lpstr>
      <vt:lpstr>        Continue…</vt:lpstr>
      <vt:lpstr>        Continue…</vt:lpstr>
      <vt:lpstr>   The Case of Frankophone countries-          A controlled Monetary System </vt:lpstr>
      <vt:lpstr>    The Role of Money in Africa</vt:lpstr>
      <vt:lpstr>              Solution </vt:lpstr>
      <vt:lpstr>     Re-Organizing the Banking                 Sector</vt:lpstr>
      <vt:lpstr>  Where do Banks get Money ?</vt:lpstr>
      <vt:lpstr>    What kind of Development African             Countries do Need ?</vt:lpstr>
    </vt:vector>
  </TitlesOfParts>
  <Company>Privat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money under the condition of subsistence &amp; plantation economy</dc:title>
  <dc:creator>Fekadu</dc:creator>
  <cp:lastModifiedBy>Fekadu</cp:lastModifiedBy>
  <cp:revision>156</cp:revision>
  <dcterms:created xsi:type="dcterms:W3CDTF">2007-05-02T07:47:08Z</dcterms:created>
  <dcterms:modified xsi:type="dcterms:W3CDTF">2013-07-05T08:22:41Z</dcterms:modified>
</cp:coreProperties>
</file>